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94" r:id="rId2"/>
    <p:sldId id="299" r:id="rId3"/>
    <p:sldId id="295" r:id="rId4"/>
    <p:sldId id="308" r:id="rId5"/>
    <p:sldId id="300" r:id="rId6"/>
    <p:sldId id="297" r:id="rId7"/>
    <p:sldId id="296" r:id="rId8"/>
    <p:sldId id="309" r:id="rId9"/>
    <p:sldId id="302" r:id="rId10"/>
    <p:sldId id="270" r:id="rId11"/>
    <p:sldId id="310" r:id="rId12"/>
    <p:sldId id="280" r:id="rId13"/>
    <p:sldId id="303" r:id="rId14"/>
    <p:sldId id="304" r:id="rId15"/>
    <p:sldId id="305" r:id="rId16"/>
    <p:sldId id="306" r:id="rId17"/>
    <p:sldId id="30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8" autoAdjust="0"/>
    <p:restoredTop sz="68336" autoAdjust="0"/>
  </p:normalViewPr>
  <p:slideViewPr>
    <p:cSldViewPr>
      <p:cViewPr>
        <p:scale>
          <a:sx n="68" d="100"/>
          <a:sy n="68" d="100"/>
        </p:scale>
        <p:origin x="-208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256"/>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Revenues, Gross Margin, and Cash</a:t>
            </a:r>
            <a:r>
              <a:rPr lang="en-US" sz="1400" baseline="0"/>
              <a:t> Flows</a:t>
            </a:r>
            <a:endParaRPr lang="en-US" sz="1400"/>
          </a:p>
        </c:rich>
      </c:tx>
      <c:layout>
        <c:manualLayout>
          <c:xMode val="edge"/>
          <c:yMode val="edge"/>
          <c:x val="0.156232905097389"/>
          <c:y val="0.027027027027027"/>
        </c:manualLayout>
      </c:layout>
      <c:overlay val="0"/>
    </c:title>
    <c:autoTitleDeleted val="0"/>
    <c:plotArea>
      <c:layout>
        <c:manualLayout>
          <c:layoutTarget val="inner"/>
          <c:xMode val="edge"/>
          <c:yMode val="edge"/>
          <c:x val="0.162515563479146"/>
          <c:y val="0.13328893729448"/>
          <c:w val="0.821191662565617"/>
          <c:h val="0.743040685224839"/>
        </c:manualLayout>
      </c:layout>
      <c:lineChart>
        <c:grouping val="standard"/>
        <c:varyColors val="0"/>
        <c:ser>
          <c:idx val="1"/>
          <c:order val="0"/>
          <c:tx>
            <c:v>Gross Margin</c:v>
          </c:tx>
          <c:spPr>
            <a:ln>
              <a:prstDash val="sysDot"/>
            </a:ln>
          </c:spPr>
          <c:marker>
            <c:symbol val="none"/>
          </c:marker>
          <c:val>
            <c:numRef>
              <c:f>(' Capex and Cash Flow'!$H$5,' Capex and Cash Flow'!$L$5,' Capex and Cash Flow'!$P$5,' Capex and Cash Flow'!$T$5:$AF$5)</c:f>
              <c:numCache>
                <c:formatCode>_("$"* #,##0_);_("$"* \(#,##0\);_("$"* "-"??_);_(@_)</c:formatCode>
                <c:ptCount val="16"/>
                <c:pt idx="0">
                  <c:v>0.0</c:v>
                </c:pt>
                <c:pt idx="1">
                  <c:v>9000.0</c:v>
                </c:pt>
                <c:pt idx="2">
                  <c:v>66000.0</c:v>
                </c:pt>
                <c:pt idx="3">
                  <c:v>240000.0</c:v>
                </c:pt>
                <c:pt idx="4">
                  <c:v>450000.0</c:v>
                </c:pt>
                <c:pt idx="5">
                  <c:v>510000.0</c:v>
                </c:pt>
                <c:pt idx="6">
                  <c:v>660000.0</c:v>
                </c:pt>
                <c:pt idx="7">
                  <c:v>810000.0</c:v>
                </c:pt>
                <c:pt idx="8">
                  <c:v>960000.0</c:v>
                </c:pt>
                <c:pt idx="9">
                  <c:v>1.65E6</c:v>
                </c:pt>
                <c:pt idx="10">
                  <c:v>2.4E6</c:v>
                </c:pt>
                <c:pt idx="11">
                  <c:v>3.15E6</c:v>
                </c:pt>
                <c:pt idx="12">
                  <c:v>4.2E6</c:v>
                </c:pt>
                <c:pt idx="13">
                  <c:v>5.1E6</c:v>
                </c:pt>
                <c:pt idx="14">
                  <c:v>7.2E6</c:v>
                </c:pt>
                <c:pt idx="15">
                  <c:v>9.6E6</c:v>
                </c:pt>
              </c:numCache>
            </c:numRef>
          </c:val>
          <c:smooth val="0"/>
        </c:ser>
        <c:ser>
          <c:idx val="2"/>
          <c:order val="1"/>
          <c:tx>
            <c:v>Cash Flows</c:v>
          </c:tx>
          <c:marker>
            <c:symbol val="none"/>
          </c:marker>
          <c:val>
            <c:numRef>
              <c:f>(' Capex and Cash Flow'!$H$9,' Capex and Cash Flow'!$L$9,' Capex and Cash Flow'!$P$9,' Capex and Cash Flow'!$T$9,' Capex and Cash Flow'!$U$9:$AF$9)</c:f>
              <c:numCache>
                <c:formatCode>_("$"* #,##0_);_("$"* \(#,##0\);_("$"* "-"??_);_(@_)</c:formatCode>
                <c:ptCount val="16"/>
                <c:pt idx="0">
                  <c:v>1.70785E6</c:v>
                </c:pt>
                <c:pt idx="1">
                  <c:v>-497712.5</c:v>
                </c:pt>
                <c:pt idx="2">
                  <c:v>-704162.5</c:v>
                </c:pt>
                <c:pt idx="3">
                  <c:v>-732375.0</c:v>
                </c:pt>
                <c:pt idx="4">
                  <c:v>2.344225E6</c:v>
                </c:pt>
                <c:pt idx="5">
                  <c:v>-779075.0</c:v>
                </c:pt>
                <c:pt idx="6">
                  <c:v>-809750.0</c:v>
                </c:pt>
                <c:pt idx="7">
                  <c:v>-896900.0</c:v>
                </c:pt>
                <c:pt idx="8">
                  <c:v>-1.2915625E6</c:v>
                </c:pt>
                <c:pt idx="9">
                  <c:v>-1.2951375E6</c:v>
                </c:pt>
                <c:pt idx="10">
                  <c:v>-710575.0</c:v>
                </c:pt>
                <c:pt idx="11">
                  <c:v>-183875.0</c:v>
                </c:pt>
                <c:pt idx="12">
                  <c:v>174337.5</c:v>
                </c:pt>
                <c:pt idx="13">
                  <c:v>162262.5</c:v>
                </c:pt>
                <c:pt idx="14">
                  <c:v>1.93245E6</c:v>
                </c:pt>
                <c:pt idx="15">
                  <c:v>2.7399E6</c:v>
                </c:pt>
              </c:numCache>
            </c:numRef>
          </c:val>
          <c:smooth val="0"/>
        </c:ser>
        <c:ser>
          <c:idx val="0"/>
          <c:order val="2"/>
          <c:tx>
            <c:v>Revenues</c:v>
          </c:tx>
          <c:spPr>
            <a:ln>
              <a:prstDash val="sysDash"/>
            </a:ln>
          </c:spPr>
          <c:marker>
            <c:symbol val="none"/>
          </c:marker>
          <c:val>
            <c:numRef>
              <c:f>('Sales Plan'!$H$13,'Sales Plan'!$L$13,'Sales Plan'!$P$13,'Sales Plan'!$T$13:$AF$13)</c:f>
              <c:numCache>
                <c:formatCode>_("$"* #,##0_);_("$"* \(#,##0\);_("$"* "-"??_);_(@_)</c:formatCode>
                <c:ptCount val="16"/>
                <c:pt idx="0">
                  <c:v>15000.0</c:v>
                </c:pt>
                <c:pt idx="1">
                  <c:v>110000.0</c:v>
                </c:pt>
                <c:pt idx="2">
                  <c:v>400000.0</c:v>
                </c:pt>
                <c:pt idx="3">
                  <c:v>750000.0</c:v>
                </c:pt>
                <c:pt idx="4">
                  <c:v>850000.0</c:v>
                </c:pt>
                <c:pt idx="5">
                  <c:v>1.1E6</c:v>
                </c:pt>
                <c:pt idx="6">
                  <c:v>1.35E6</c:v>
                </c:pt>
                <c:pt idx="7">
                  <c:v>1.6E6</c:v>
                </c:pt>
                <c:pt idx="8">
                  <c:v>2.75E6</c:v>
                </c:pt>
                <c:pt idx="9">
                  <c:v>4.0E6</c:v>
                </c:pt>
                <c:pt idx="10">
                  <c:v>5.25E6</c:v>
                </c:pt>
                <c:pt idx="11">
                  <c:v>7.0E6</c:v>
                </c:pt>
                <c:pt idx="12">
                  <c:v>8.5E6</c:v>
                </c:pt>
                <c:pt idx="13">
                  <c:v>1.2E7</c:v>
                </c:pt>
                <c:pt idx="14">
                  <c:v>1.6E7</c:v>
                </c:pt>
                <c:pt idx="15">
                  <c:v>2.3E7</c:v>
                </c:pt>
              </c:numCache>
            </c:numRef>
          </c:val>
          <c:smooth val="0"/>
        </c:ser>
        <c:dLbls>
          <c:showLegendKey val="0"/>
          <c:showVal val="0"/>
          <c:showCatName val="0"/>
          <c:showSerName val="0"/>
          <c:showPercent val="0"/>
          <c:showBubbleSize val="0"/>
        </c:dLbls>
        <c:marker val="1"/>
        <c:smooth val="0"/>
        <c:axId val="2090659384"/>
        <c:axId val="2090664904"/>
      </c:lineChart>
      <c:catAx>
        <c:axId val="2090659384"/>
        <c:scaling>
          <c:orientation val="minMax"/>
        </c:scaling>
        <c:delete val="0"/>
        <c:axPos val="b"/>
        <c:title>
          <c:tx>
            <c:rich>
              <a:bodyPr/>
              <a:lstStyle/>
              <a:p>
                <a:pPr>
                  <a:defRPr/>
                </a:pPr>
                <a:r>
                  <a:rPr lang="en-US"/>
                  <a:t>Quaters From Year 1 to Year 4</a:t>
                </a:r>
              </a:p>
            </c:rich>
          </c:tx>
          <c:layout>
            <c:manualLayout>
              <c:xMode val="edge"/>
              <c:yMode val="edge"/>
              <c:x val="0.400766680480729"/>
              <c:y val="0.932432432432432"/>
            </c:manualLayout>
          </c:layout>
          <c:overlay val="0"/>
        </c:title>
        <c:majorTickMark val="none"/>
        <c:minorTickMark val="none"/>
        <c:tickLblPos val="nextTo"/>
        <c:crossAx val="2090664904"/>
        <c:crosses val="autoZero"/>
        <c:auto val="0"/>
        <c:lblAlgn val="ctr"/>
        <c:lblOffset val="100"/>
        <c:noMultiLvlLbl val="0"/>
      </c:catAx>
      <c:valAx>
        <c:axId val="2090664904"/>
        <c:scaling>
          <c:orientation val="minMax"/>
        </c:scaling>
        <c:delete val="0"/>
        <c:axPos val="l"/>
        <c:majorGridlines/>
        <c:numFmt formatCode="_(&quot;$&quot;* #,##0_);_(&quot;$&quot;* \(#,##0\);_(&quot;$&quot;* &quot;-&quot;??_);_(@_)" sourceLinked="1"/>
        <c:majorTickMark val="none"/>
        <c:minorTickMark val="none"/>
        <c:tickLblPos val="nextTo"/>
        <c:spPr>
          <a:ln w="9525">
            <a:noFill/>
          </a:ln>
        </c:spPr>
        <c:crossAx val="209065938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Breakeven</a:t>
            </a:r>
            <a:r>
              <a:rPr lang="en-US" sz="1400" baseline="0" dirty="0"/>
              <a:t> Chart</a:t>
            </a:r>
            <a:endParaRPr lang="en-US" sz="1400" dirty="0"/>
          </a:p>
        </c:rich>
      </c:tx>
      <c:layout>
        <c:manualLayout>
          <c:xMode val="edge"/>
          <c:yMode val="edge"/>
          <c:x val="0.365232939632546"/>
          <c:y val="0.0"/>
        </c:manualLayout>
      </c:layout>
      <c:overlay val="0"/>
    </c:title>
    <c:autoTitleDeleted val="0"/>
    <c:plotArea>
      <c:layout/>
      <c:lineChart>
        <c:grouping val="standard"/>
        <c:varyColors val="0"/>
        <c:ser>
          <c:idx val="0"/>
          <c:order val="0"/>
          <c:tx>
            <c:v>Cummulative</c:v>
          </c:tx>
          <c:marker>
            <c:symbol val="none"/>
          </c:marker>
          <c:val>
            <c:numRef>
              <c:f>('P &amp; L by Qtr'!$H$27,'P &amp; L by Qtr'!$L$27,'P &amp; L by Qtr'!$P$27,'P &amp; L by Qtr'!$T$27:$AF$27)</c:f>
              <c:numCache>
                <c:formatCode>_("$"* #,##0_);_("$"* \(#,##0\);_("$"* "-"??_);_(@_)</c:formatCode>
                <c:ptCount val="16"/>
                <c:pt idx="0">
                  <c:v>-217150.0</c:v>
                </c:pt>
                <c:pt idx="1">
                  <c:v>-587862.5</c:v>
                </c:pt>
                <c:pt idx="2">
                  <c:v>-1.040025E6</c:v>
                </c:pt>
                <c:pt idx="3">
                  <c:v>-1.4964E6</c:v>
                </c:pt>
                <c:pt idx="4">
                  <c:v>-2.026175E6</c:v>
                </c:pt>
                <c:pt idx="5">
                  <c:v>-2.59725E6</c:v>
                </c:pt>
                <c:pt idx="6">
                  <c:v>-3.191E6</c:v>
                </c:pt>
                <c:pt idx="7">
                  <c:v>-3.8799E6</c:v>
                </c:pt>
                <c:pt idx="8">
                  <c:v>-4.3594625E6</c:v>
                </c:pt>
                <c:pt idx="9">
                  <c:v>-4.7986E6</c:v>
                </c:pt>
                <c:pt idx="10">
                  <c:v>-4.693175E6</c:v>
                </c:pt>
                <c:pt idx="11">
                  <c:v>-3.76905E6</c:v>
                </c:pt>
                <c:pt idx="12">
                  <c:v>-2.6007125E6</c:v>
                </c:pt>
                <c:pt idx="13">
                  <c:v>-240450.0</c:v>
                </c:pt>
                <c:pt idx="14">
                  <c:v>4.162E6</c:v>
                </c:pt>
                <c:pt idx="15">
                  <c:v>1.12399E7</c:v>
                </c:pt>
              </c:numCache>
            </c:numRef>
          </c:val>
          <c:smooth val="0"/>
        </c:ser>
        <c:dLbls>
          <c:showLegendKey val="0"/>
          <c:showVal val="0"/>
          <c:showCatName val="0"/>
          <c:showSerName val="0"/>
          <c:showPercent val="0"/>
          <c:showBubbleSize val="0"/>
        </c:dLbls>
        <c:marker val="1"/>
        <c:smooth val="0"/>
        <c:axId val="2090718264"/>
        <c:axId val="2090723912"/>
      </c:lineChart>
      <c:catAx>
        <c:axId val="2090718264"/>
        <c:scaling>
          <c:orientation val="minMax"/>
        </c:scaling>
        <c:delete val="0"/>
        <c:axPos val="b"/>
        <c:title>
          <c:tx>
            <c:rich>
              <a:bodyPr/>
              <a:lstStyle/>
              <a:p>
                <a:pPr>
                  <a:defRPr/>
                </a:pPr>
                <a:r>
                  <a:rPr lang="en-US"/>
                  <a:t>Quarters From</a:t>
                </a:r>
                <a:r>
                  <a:rPr lang="en-US" baseline="0"/>
                  <a:t> Year 1 to Year 4</a:t>
                </a:r>
              </a:p>
            </c:rich>
          </c:tx>
          <c:layout>
            <c:manualLayout>
              <c:xMode val="edge"/>
              <c:yMode val="edge"/>
              <c:x val="0.399931977252843"/>
              <c:y val="0.888888888888889"/>
            </c:manualLayout>
          </c:layout>
          <c:overlay val="0"/>
        </c:title>
        <c:majorTickMark val="out"/>
        <c:minorTickMark val="none"/>
        <c:tickLblPos val="nextTo"/>
        <c:crossAx val="2090723912"/>
        <c:crosses val="autoZero"/>
        <c:auto val="1"/>
        <c:lblAlgn val="ctr"/>
        <c:lblOffset val="100"/>
        <c:noMultiLvlLbl val="0"/>
      </c:catAx>
      <c:valAx>
        <c:axId val="2090723912"/>
        <c:scaling>
          <c:orientation val="minMax"/>
        </c:scaling>
        <c:delete val="0"/>
        <c:axPos val="l"/>
        <c:majorGridlines/>
        <c:numFmt formatCode="_(&quot;$&quot;* #,##0_);_(&quot;$&quot;* \(#,##0\);_(&quot;$&quot;* &quot;-&quot;??_);_(@_)" sourceLinked="1"/>
        <c:majorTickMark val="out"/>
        <c:minorTickMark val="none"/>
        <c:tickLblPos val="nextTo"/>
        <c:crossAx val="2090718264"/>
        <c:crosses val="autoZero"/>
        <c:crossBetween val="between"/>
      </c:valAx>
    </c:plotArea>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0.62551</cdr:x>
      <cdr:y>0.7757</cdr:y>
    </cdr:from>
    <cdr:to>
      <cdr:x>0.6992</cdr:x>
      <cdr:y>0.89852</cdr:y>
    </cdr:to>
    <cdr:sp macro="" textlink="">
      <cdr:nvSpPr>
        <cdr:cNvPr id="3" name="Donut 2"/>
        <cdr:cNvSpPr/>
      </cdr:nvSpPr>
      <cdr:spPr>
        <a:xfrm xmlns:a="http://schemas.openxmlformats.org/drawingml/2006/main">
          <a:off x="2859838" y="2127909"/>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dr:relSizeAnchor xmlns:cdr="http://schemas.openxmlformats.org/drawingml/2006/chartDrawing">
    <cdr:from>
      <cdr:x>0.81102</cdr:x>
      <cdr:y>0.61556</cdr:y>
    </cdr:from>
    <cdr:to>
      <cdr:x>0.88471</cdr:x>
      <cdr:y>0.73837</cdr:y>
    </cdr:to>
    <cdr:sp macro="" textlink="">
      <cdr:nvSpPr>
        <cdr:cNvPr id="4" name="Donut 3"/>
        <cdr:cNvSpPr/>
      </cdr:nvSpPr>
      <cdr:spPr>
        <a:xfrm xmlns:a="http://schemas.openxmlformats.org/drawingml/2006/main">
          <a:off x="3707995" y="1688591"/>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64F9AB-0847-4F49-A87D-8E4E73A748F5}" type="datetimeFigureOut">
              <a:rPr lang="en-US" smtClean="0"/>
              <a:t>2012-12-07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35ADD4-3FD3-F94E-A24F-335B02012960}" type="slidenum">
              <a:rPr lang="en-US" smtClean="0"/>
              <a:t>‹#›</a:t>
            </a:fld>
            <a:endParaRPr lang="en-US"/>
          </a:p>
        </p:txBody>
      </p:sp>
    </p:spTree>
    <p:extLst>
      <p:ext uri="{BB962C8B-B14F-4D97-AF65-F5344CB8AC3E}">
        <p14:creationId xmlns:p14="http://schemas.microsoft.com/office/powerpoint/2010/main" val="6210323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Team point</a:t>
            </a:r>
          </a:p>
          <a:p>
            <a:endParaRPr lang="en-US" dirty="0"/>
          </a:p>
        </p:txBody>
      </p:sp>
      <p:sp>
        <p:nvSpPr>
          <p:cNvPr id="4" name="Slide Number Placeholder 3"/>
          <p:cNvSpPr>
            <a:spLocks noGrp="1"/>
          </p:cNvSpPr>
          <p:nvPr>
            <p:ph type="sldNum" sz="quarter" idx="10"/>
          </p:nvPr>
        </p:nvSpPr>
        <p:spPr/>
        <p:txBody>
          <a:bodyPr/>
          <a:lstStyle/>
          <a:p>
            <a:fld id="{DB35ADD4-3FD3-F94E-A24F-335B02012960}" type="slidenum">
              <a:rPr lang="en-US" smtClean="0"/>
              <a:t>3</a:t>
            </a:fld>
            <a:endParaRPr lang="en-US"/>
          </a:p>
        </p:txBody>
      </p:sp>
    </p:spTree>
    <p:extLst>
      <p:ext uri="{BB962C8B-B14F-4D97-AF65-F5344CB8AC3E}">
        <p14:creationId xmlns:p14="http://schemas.microsoft.com/office/powerpoint/2010/main" val="307133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released </a:t>
            </a:r>
            <a:r>
              <a:rPr lang="en-US" dirty="0" err="1" smtClean="0"/>
              <a:t>Tree.st</a:t>
            </a:r>
            <a:r>
              <a:rPr lang="en-US" dirty="0" smtClean="0"/>
              <a:t> to the MIT community </a:t>
            </a:r>
            <a:r>
              <a:rPr lang="en-US" dirty="0" smtClean="0"/>
              <a:t>a few months </a:t>
            </a:r>
            <a:r>
              <a:rPr lang="en-US" dirty="0" smtClean="0"/>
              <a:t>ago.</a:t>
            </a:r>
          </a:p>
          <a:p>
            <a:r>
              <a:rPr lang="en-US" dirty="0" smtClean="0"/>
              <a:t>And over 700 students joined tree and engaged in</a:t>
            </a:r>
            <a:r>
              <a:rPr lang="en-US" baseline="0" dirty="0" smtClean="0"/>
              <a:t> </a:t>
            </a:r>
            <a:r>
              <a:rPr lang="en-US" baseline="0" dirty="0" smtClean="0"/>
              <a:t>the </a:t>
            </a:r>
            <a:r>
              <a:rPr lang="en-US" baseline="0" dirty="0" smtClean="0"/>
              <a:t>wide array of nested communities.</a:t>
            </a:r>
          </a:p>
          <a:p>
            <a:endParaRPr lang="en-US" baseline="0" dirty="0" smtClean="0"/>
          </a:p>
          <a:p>
            <a:r>
              <a:rPr lang="en-US" baseline="0" dirty="0" smtClean="0"/>
              <a:t>From the broadest perspective</a:t>
            </a:r>
          </a:p>
          <a:p>
            <a:r>
              <a:rPr lang="en-US" baseline="0" dirty="0" smtClean="0"/>
              <a:t>This included 10% of MIT graduate students.</a:t>
            </a:r>
          </a:p>
          <a:p>
            <a:r>
              <a:rPr lang="en-US" dirty="0" smtClean="0"/>
              <a:t>At the inter-departmental community level (Sloan</a:t>
            </a:r>
            <a:r>
              <a:rPr lang="en-US" baseline="0" dirty="0" smtClean="0"/>
              <a:t> Business School and the School of Engineering)</a:t>
            </a:r>
          </a:p>
          <a:p>
            <a:endParaRPr lang="en-US" baseline="0" dirty="0" smtClean="0"/>
          </a:p>
          <a:p>
            <a:r>
              <a:rPr lang="en-US" baseline="0" dirty="0" smtClean="0"/>
              <a:t>Within Sloan</a:t>
            </a:r>
          </a:p>
          <a:p>
            <a:r>
              <a:rPr lang="en-US" baseline="0" dirty="0" smtClean="0"/>
              <a:t>40</a:t>
            </a:r>
            <a:r>
              <a:rPr lang="en-US" baseline="0" dirty="0" smtClean="0"/>
              <a:t>% of the </a:t>
            </a:r>
            <a:r>
              <a:rPr lang="en-US" baseline="0" dirty="0" smtClean="0"/>
              <a:t>students joined within the first </a:t>
            </a:r>
            <a:r>
              <a:rPr lang="en-US" baseline="0" dirty="0" smtClean="0"/>
              <a:t>2 </a:t>
            </a:r>
            <a:r>
              <a:rPr lang="en-US" baseline="0" dirty="0" smtClean="0"/>
              <a:t>weeks of release</a:t>
            </a:r>
            <a:endParaRPr lang="en-US" baseline="0" dirty="0" smtClean="0"/>
          </a:p>
          <a:p>
            <a:r>
              <a:rPr lang="en-US" baseline="0" dirty="0" smtClean="0"/>
              <a:t>These students were characterized </a:t>
            </a:r>
            <a:r>
              <a:rPr lang="en-US" baseline="0" dirty="0" smtClean="0"/>
              <a:t>by 45 unique qualities</a:t>
            </a:r>
          </a:p>
          <a:p>
            <a:r>
              <a:rPr lang="en-US" baseline="0" dirty="0" smtClean="0"/>
              <a:t>funneled </a:t>
            </a:r>
            <a:r>
              <a:rPr lang="en-US" baseline="0" dirty="0" smtClean="0"/>
              <a:t>into over 20 different “Smart Groups”</a:t>
            </a:r>
          </a:p>
          <a:p>
            <a:endParaRPr lang="en-US" baseline="0" dirty="0" smtClean="0"/>
          </a:p>
          <a:p>
            <a:r>
              <a:rPr lang="en-US" baseline="0" dirty="0" smtClean="0"/>
              <a:t>Entrepreneurship </a:t>
            </a:r>
            <a:r>
              <a:rPr lang="en-US" baseline="0" dirty="0" smtClean="0"/>
              <a:t>&amp; Innovation </a:t>
            </a:r>
            <a:r>
              <a:rPr lang="en-US" baseline="0" dirty="0" smtClean="0"/>
              <a:t>Track is a community nested within the Sloan community </a:t>
            </a:r>
            <a:endParaRPr lang="en-US" baseline="0" dirty="0" smtClean="0"/>
          </a:p>
          <a:p>
            <a:r>
              <a:rPr lang="en-US" baseline="0" dirty="0" smtClean="0"/>
              <a:t>And is characterized by 58 unique attributes</a:t>
            </a:r>
          </a:p>
          <a:p>
            <a:r>
              <a:rPr lang="en-US" baseline="0" dirty="0" smtClean="0"/>
              <a:t>This community allowed entrepreneurs at </a:t>
            </a:r>
            <a:r>
              <a:rPr lang="en-US" baseline="0" dirty="0" err="1" smtClean="0"/>
              <a:t>sloan</a:t>
            </a:r>
            <a:r>
              <a:rPr lang="en-US" baseline="0" dirty="0" smtClean="0"/>
              <a:t> to engage and communicate before the semester even began</a:t>
            </a:r>
          </a:p>
          <a:p>
            <a:endParaRPr lang="en-US" baseline="0" dirty="0" smtClean="0"/>
          </a:p>
          <a:p>
            <a:r>
              <a:rPr lang="en-US" baseline="0" dirty="0" smtClean="0"/>
              <a:t>At MIT we already spoke to many stakeholders at the administration level including </a:t>
            </a:r>
          </a:p>
          <a:p>
            <a:r>
              <a:rPr lang="en-US" baseline="0" dirty="0" smtClean="0"/>
              <a:t>Dean of Student life</a:t>
            </a:r>
          </a:p>
          <a:p>
            <a:r>
              <a:rPr lang="en-US" baseline="0" dirty="0" smtClean="0"/>
              <a:t>President </a:t>
            </a:r>
            <a:r>
              <a:rPr lang="en-US" baseline="0" dirty="0" err="1" smtClean="0"/>
              <a:t>Rief</a:t>
            </a:r>
            <a:r>
              <a:rPr lang="en-US" baseline="0" dirty="0" smtClean="0"/>
              <a:t> of MIT</a:t>
            </a:r>
          </a:p>
          <a:p>
            <a:r>
              <a:rPr lang="en-US" baseline="0" dirty="0" smtClean="0"/>
              <a:t>Who were all very supportive of tree and the implications it can have on the MIT community</a:t>
            </a:r>
          </a:p>
          <a:p>
            <a:endParaRPr lang="en-US" baseline="0" dirty="0" smtClean="0"/>
          </a:p>
          <a:p>
            <a:r>
              <a:rPr lang="en-US" baseline="0" dirty="0" smtClean="0"/>
              <a:t>The Peter Thiel foundation to setup a similar community for their mentor/mentee network</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B35ADD4-3FD3-F94E-A24F-335B02012960}" type="slidenum">
              <a:rPr lang="en-US" smtClean="0"/>
              <a:t>9</a:t>
            </a:fld>
            <a:endParaRPr lang="en-US"/>
          </a:p>
        </p:txBody>
      </p:sp>
    </p:spTree>
    <p:extLst>
      <p:ext uri="{BB962C8B-B14F-4D97-AF65-F5344CB8AC3E}">
        <p14:creationId xmlns:p14="http://schemas.microsoft.com/office/powerpoint/2010/main" val="3690963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we have no direct competitors</a:t>
            </a:r>
            <a:r>
              <a:rPr lang="en-US" baseline="0" dirty="0" smtClean="0"/>
              <a:t> offering social discovery like tree</a:t>
            </a:r>
          </a:p>
          <a:p>
            <a:endParaRPr lang="en-US" dirty="0" smtClean="0"/>
          </a:p>
          <a:p>
            <a:r>
              <a:rPr lang="en-US" dirty="0" smtClean="0"/>
              <a:t>However we do anticipate competition</a:t>
            </a:r>
            <a:r>
              <a:rPr lang="en-US" baseline="0" dirty="0" smtClean="0"/>
              <a:t> from social engagement platforms, people search and internal collaboration tools .</a:t>
            </a:r>
          </a:p>
          <a:p>
            <a:endParaRPr lang="en-US" baseline="0" dirty="0" smtClean="0"/>
          </a:p>
          <a:p>
            <a:r>
              <a:rPr lang="en-US" baseline="0" dirty="0" smtClean="0"/>
              <a:t>indirectly,</a:t>
            </a:r>
          </a:p>
          <a:p>
            <a:r>
              <a:rPr lang="en-US" baseline="0" dirty="0" smtClean="0"/>
              <a:t>We anticipate competition from </a:t>
            </a:r>
            <a:r>
              <a:rPr lang="en-US" baseline="0" dirty="0" err="1" smtClean="0"/>
              <a:t>linkedin</a:t>
            </a:r>
            <a:endParaRPr lang="en-US" baseline="0" dirty="0" smtClean="0"/>
          </a:p>
          <a:p>
            <a:pPr marL="171450" indent="-171450">
              <a:buFontTx/>
              <a:buChar char="-"/>
            </a:pPr>
            <a:r>
              <a:rPr lang="en-US" baseline="0" dirty="0" smtClean="0"/>
              <a:t>Although their main competing feature is built into their monetization strategy and limited to most users </a:t>
            </a:r>
          </a:p>
          <a:p>
            <a:pPr marL="171450" indent="-171450">
              <a:buFontTx/>
              <a:buChar char="-"/>
            </a:pPr>
            <a:endParaRPr lang="en-US" baseline="0" dirty="0" smtClean="0"/>
          </a:p>
          <a:p>
            <a:pPr marL="0" indent="0">
              <a:buFontTx/>
              <a:buNone/>
            </a:pPr>
            <a:r>
              <a:rPr lang="en-US" baseline="0" dirty="0" smtClean="0"/>
              <a:t>To Monetize our business</a:t>
            </a:r>
          </a:p>
          <a:p>
            <a:pPr marL="171450" indent="-171450">
              <a:buFontTx/>
              <a:buChar char="-"/>
            </a:pPr>
            <a:r>
              <a:rPr lang="en-US" baseline="0" dirty="0" smtClean="0"/>
              <a:t>We will Initially set up as a pure-play B2B SAAS model</a:t>
            </a:r>
          </a:p>
          <a:p>
            <a:pPr marL="628650" lvl="1" indent="-171450">
              <a:buFontTx/>
              <a:buChar char="-"/>
            </a:pPr>
            <a:r>
              <a:rPr lang="en-US" baseline="0" dirty="0" smtClean="0"/>
              <a:t>Where communities can utilize user intuitive platform without any engineering background to customize tree for their brand and community</a:t>
            </a:r>
          </a:p>
          <a:p>
            <a:pPr marL="628650" lvl="1" indent="-171450">
              <a:buFontTx/>
              <a:buChar char="-"/>
            </a:pPr>
            <a:endParaRPr lang="en-US" baseline="0" dirty="0" smtClean="0"/>
          </a:p>
          <a:p>
            <a:pPr marL="171450" indent="-171450">
              <a:buFontTx/>
              <a:buChar char="-"/>
            </a:pPr>
            <a:r>
              <a:rPr lang="en-US" baseline="0" dirty="0" smtClean="0"/>
              <a:t>Then we will add on-premise solutions for enterprises </a:t>
            </a:r>
          </a:p>
          <a:p>
            <a:pPr marL="628650" lvl="1" indent="-171450">
              <a:buFontTx/>
              <a:buChar char="-"/>
            </a:pPr>
            <a:r>
              <a:rPr lang="en-US" baseline="0" dirty="0" smtClean="0"/>
              <a:t>That will seamlessly integrate with their work flow and operate behind their firewall</a:t>
            </a:r>
          </a:p>
          <a:p>
            <a:pPr marL="628650" lvl="1" indent="-171450">
              <a:buFontTx/>
              <a:buChar char="-"/>
            </a:pPr>
            <a:endParaRPr lang="en-US" baseline="0" dirty="0" smtClean="0"/>
          </a:p>
          <a:p>
            <a:pPr marL="171450" indent="-171450">
              <a:buFontTx/>
              <a:buChar char="-"/>
            </a:pPr>
            <a:r>
              <a:rPr lang="en-US" baseline="0" dirty="0" smtClean="0"/>
              <a:t>Eventually we want to open up to public facing Tree communities for niche populations</a:t>
            </a:r>
          </a:p>
          <a:p>
            <a:pPr marL="628650" lvl="1" indent="-171450">
              <a:buFontTx/>
              <a:buChar char="-"/>
            </a:pPr>
            <a:r>
              <a:rPr lang="en-US" baseline="0" dirty="0" smtClean="0"/>
              <a:t>For example connecting </a:t>
            </a:r>
            <a:r>
              <a:rPr lang="en-US" baseline="0" dirty="0" err="1" smtClean="0"/>
              <a:t>verteran</a:t>
            </a:r>
            <a:r>
              <a:rPr lang="en-US" baseline="0" dirty="0" smtClean="0"/>
              <a:t> communities in the </a:t>
            </a:r>
            <a:r>
              <a:rPr lang="en-US" baseline="0" dirty="0" err="1" smtClean="0"/>
              <a:t>cambridge</a:t>
            </a:r>
            <a:r>
              <a:rPr lang="en-US" baseline="0" dirty="0" smtClean="0"/>
              <a:t> area </a:t>
            </a:r>
          </a:p>
          <a:p>
            <a:pPr marL="171450" indent="-171450">
              <a:buFontTx/>
              <a:buChar char="-"/>
            </a:pPr>
            <a:endParaRPr lang="en-US" baseline="0" dirty="0" smtClean="0"/>
          </a:p>
          <a:p>
            <a:pPr marL="0" indent="0">
              <a:buFontTx/>
              <a:buNone/>
            </a:pPr>
            <a:r>
              <a:rPr lang="en-US" baseline="0" dirty="0" smtClean="0"/>
              <a:t>We anticipate a high Lifetime Value for our customers because</a:t>
            </a:r>
          </a:p>
          <a:p>
            <a:pPr marL="171450" indent="-171450">
              <a:buFontTx/>
              <a:buChar char="-"/>
            </a:pPr>
            <a:r>
              <a:rPr lang="en-US" baseline="0" dirty="0" smtClean="0"/>
              <a:t>Tree is an adaptive solution that </a:t>
            </a:r>
            <a:r>
              <a:rPr lang="en-US" baseline="0" dirty="0" smtClean="0"/>
              <a:t>creates long-term engagement through community building</a:t>
            </a:r>
            <a:endParaRPr lang="en-US" baseline="0" dirty="0" smtClean="0"/>
          </a:p>
          <a:p>
            <a:pPr marL="171450" indent="-171450">
              <a:buFontTx/>
              <a:buChar char="-"/>
            </a:pPr>
            <a:r>
              <a:rPr lang="en-US" baseline="0" dirty="0" smtClean="0"/>
              <a:t>Which </a:t>
            </a:r>
            <a:r>
              <a:rPr lang="en-US" baseline="0" dirty="0" smtClean="0"/>
              <a:t>constantly </a:t>
            </a:r>
            <a:r>
              <a:rPr lang="en-US" baseline="0" dirty="0" smtClean="0"/>
              <a:t>generates value for its users</a:t>
            </a:r>
          </a:p>
          <a:p>
            <a:pPr marL="0" indent="0">
              <a:buFontTx/>
              <a:buNone/>
            </a:pPr>
            <a:endParaRPr lang="en-US" baseline="0" dirty="0" smtClean="0"/>
          </a:p>
          <a:p>
            <a:pPr marL="0" indent="0">
              <a:buFontTx/>
              <a:buNone/>
            </a:pPr>
            <a:r>
              <a:rPr lang="en-US" baseline="0" dirty="0" smtClean="0"/>
              <a:t>Scale</a:t>
            </a:r>
          </a:p>
          <a:p>
            <a:pPr marL="171450" indent="-171450">
              <a:buFont typeface="Arial"/>
              <a:buChar char="•"/>
            </a:pPr>
            <a:r>
              <a:rPr lang="en-US" baseline="0" dirty="0" smtClean="0"/>
              <a:t>Tree is composed of modules that can be added or removed to customize specifically to the size and needs of that community</a:t>
            </a:r>
          </a:p>
          <a:p>
            <a:pPr marL="171450" indent="-171450">
              <a:buFont typeface="Arial"/>
              <a:buChar char="•"/>
            </a:pPr>
            <a:r>
              <a:rPr lang="en-US" baseline="0" dirty="0" smtClean="0"/>
              <a:t>The data in tree is decentralized in nature and allows us to grow with any company or organization</a:t>
            </a:r>
          </a:p>
          <a:p>
            <a:pPr marL="171450" indent="-171450">
              <a:buFont typeface="Arial"/>
              <a:buChar char="•"/>
            </a:pPr>
            <a:endParaRPr lang="en-US" baseline="0" dirty="0" smtClean="0"/>
          </a:p>
          <a:p>
            <a:pPr marL="171450" indent="-171450">
              <a:buFont typeface="Arial"/>
              <a:buChar char="•"/>
            </a:pPr>
            <a:r>
              <a:rPr lang="en-US" baseline="0" dirty="0" smtClean="0"/>
              <a:t>And since the system is ready for market</a:t>
            </a:r>
          </a:p>
          <a:p>
            <a:pPr marL="171450" indent="-171450">
              <a:buFont typeface="Arial"/>
              <a:buChar char="•"/>
            </a:pPr>
            <a:r>
              <a:rPr lang="en-US" baseline="0" dirty="0" smtClean="0"/>
              <a:t>We will be spending the initial capital on sales and marketing for customer acquisition and further validation</a:t>
            </a:r>
          </a:p>
          <a:p>
            <a:pPr marL="171450" indent="-171450">
              <a:buFontTx/>
              <a:buChar char="-"/>
            </a:pPr>
            <a:endParaRPr lang="en-US" baseline="0" dirty="0" smtClean="0"/>
          </a:p>
          <a:p>
            <a:pPr marL="171450" indent="-171450">
              <a:buFontTx/>
              <a:buChar char="-"/>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DB35ADD4-3FD3-F94E-A24F-335B02012960}" type="slidenum">
              <a:rPr lang="en-US" smtClean="0"/>
              <a:t>10</a:t>
            </a:fld>
            <a:endParaRPr lang="en-US"/>
          </a:p>
        </p:txBody>
      </p:sp>
    </p:spTree>
    <p:extLst>
      <p:ext uri="{BB962C8B-B14F-4D97-AF65-F5344CB8AC3E}">
        <p14:creationId xmlns:p14="http://schemas.microsoft.com/office/powerpoint/2010/main" val="1089789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founding team consists of 3 on the technical side and 3 on the consumer side</a:t>
            </a:r>
          </a:p>
          <a:p>
            <a:endParaRPr lang="en-US" baseline="0" dirty="0" smtClean="0"/>
          </a:p>
          <a:p>
            <a:r>
              <a:rPr lang="en-US" baseline="0" dirty="0" smtClean="0"/>
              <a:t>The people behind tree are</a:t>
            </a:r>
          </a:p>
          <a:p>
            <a:r>
              <a:rPr lang="en-US" baseline="0" dirty="0" err="1" smtClean="0"/>
              <a:t>Omid</a:t>
            </a:r>
            <a:r>
              <a:rPr lang="en-US" baseline="0" dirty="0" smtClean="0"/>
              <a:t>, technology engineer</a:t>
            </a:r>
          </a:p>
          <a:p>
            <a:r>
              <a:rPr lang="en-US" baseline="0" dirty="0" smtClean="0"/>
              <a:t>Our software engineer Walter </a:t>
            </a:r>
          </a:p>
          <a:p>
            <a:r>
              <a:rPr lang="en-US" baseline="0" dirty="0" smtClean="0"/>
              <a:t>And Alex our resident hacker</a:t>
            </a:r>
          </a:p>
          <a:p>
            <a:endParaRPr lang="en-US" baseline="0" dirty="0" smtClean="0"/>
          </a:p>
          <a:p>
            <a:r>
              <a:rPr lang="en-US" baseline="0" dirty="0" smtClean="0"/>
              <a:t>The people who will bring tree to the customers </a:t>
            </a:r>
          </a:p>
          <a:p>
            <a:r>
              <a:rPr lang="en-US" baseline="0" dirty="0" err="1" smtClean="0"/>
              <a:t>Shailesh</a:t>
            </a:r>
            <a:r>
              <a:rPr lang="en-US" baseline="0" dirty="0" smtClean="0"/>
              <a:t>, our sales expert</a:t>
            </a:r>
          </a:p>
          <a:p>
            <a:r>
              <a:rPr lang="en-US" baseline="0" dirty="0" smtClean="0"/>
              <a:t>Myself, the business development and market</a:t>
            </a:r>
          </a:p>
          <a:p>
            <a:r>
              <a:rPr lang="en-US" baseline="0" dirty="0" smtClean="0"/>
              <a:t>And </a:t>
            </a:r>
            <a:r>
              <a:rPr lang="en-US" baseline="0" dirty="0" err="1" smtClean="0"/>
              <a:t>socrates</a:t>
            </a:r>
            <a:r>
              <a:rPr lang="en-US" baseline="0" dirty="0" smtClean="0"/>
              <a:t> our sales leader</a:t>
            </a:r>
          </a:p>
          <a:p>
            <a:endParaRPr lang="en-US" baseline="0" dirty="0" smtClean="0"/>
          </a:p>
          <a:p>
            <a:r>
              <a:rPr lang="en-US" baseline="0" dirty="0" smtClean="0"/>
              <a:t>Together we </a:t>
            </a:r>
            <a:r>
              <a:rPr lang="en-US" baseline="0" dirty="0" err="1" smtClean="0"/>
              <a:t>wil</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DB35ADD4-3FD3-F94E-A24F-335B02012960}" type="slidenum">
              <a:rPr lang="en-US" smtClean="0"/>
              <a:t>11</a:t>
            </a:fld>
            <a:endParaRPr lang="en-US"/>
          </a:p>
        </p:txBody>
      </p:sp>
    </p:spTree>
    <p:extLst>
      <p:ext uri="{BB962C8B-B14F-4D97-AF65-F5344CB8AC3E}">
        <p14:creationId xmlns:p14="http://schemas.microsoft.com/office/powerpoint/2010/main" val="3475485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9BDFB8-AFBE-431C-AC34-5BF617C9C20C}" type="datetime1">
              <a:rPr lang="en-US" smtClean="0"/>
              <a:t>2012-12-07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CB28EE-DB1E-43F4-B52F-20C4FA618F7C}" type="datetime1">
              <a:rPr lang="en-US" smtClean="0"/>
              <a:t>2012-12-07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839767-01E6-4555-8C5C-62FFDF7AFB43}" type="datetime1">
              <a:rPr lang="en-US" smtClean="0"/>
              <a:t>2012-12-07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446A97-DD02-48A6-8415-4D38D21EB2E5}" type="datetime1">
              <a:rPr lang="en-US" smtClean="0"/>
              <a:t>2012-12-07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80C719-4E2A-4D10-A8B9-3C7CB1129D58}" type="datetime1">
              <a:rPr lang="en-US" smtClean="0"/>
              <a:t>2012-12-07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32EDA7-ACA2-4F56-B685-C4A8EA6E0BFC}" type="datetime1">
              <a:rPr lang="en-US" smtClean="0"/>
              <a:t>2012-12-07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7BE7BD-F4F5-4F7B-91F8-8F87AC7D0646}" type="datetime1">
              <a:rPr lang="en-US" smtClean="0"/>
              <a:t>2012-12-07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3EA665-A743-475F-A62D-D58B5EE9F108}" type="datetime1">
              <a:rPr lang="en-US" smtClean="0"/>
              <a:t>2012-12-07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8642B6-4283-4747-8D27-A51F978E34CE}" type="datetime1">
              <a:rPr lang="en-US" smtClean="0"/>
              <a:t>2012-12-07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44C66B-688E-477C-8619-406A5BF82DFA}" type="datetime1">
              <a:rPr lang="en-US" smtClean="0"/>
              <a:t>2012-12-07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FC97F5-1DD1-4FF2-AB39-287933B899A9}" type="datetime1">
              <a:rPr lang="en-US" smtClean="0"/>
              <a:t>2012-12-07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8571FD-3F0D-400A-A5D4-2137E7ADCBBB}" type="datetime1">
              <a:rPr lang="en-US" smtClean="0"/>
              <a:t>2012-12-07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3.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www.tree.st" TargetMode="External"/><Relationship Id="rId4" Type="http://schemas.openxmlformats.org/officeDocument/2006/relationships/hyperlink" Target="http://www.tree.st/d/how" TargetMode="External"/><Relationship Id="rId5" Type="http://schemas.openxmlformats.org/officeDocument/2006/relationships/hyperlink" Target="http://www.tree.st/mit" TargetMode="External"/><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91" y="0"/>
            <a:ext cx="9144000" cy="6858000"/>
          </a:xfrm>
          <a:prstGeom prst="rect">
            <a:avLst/>
          </a:prstGeom>
        </p:spPr>
      </p:pic>
      <p:sp>
        <p:nvSpPr>
          <p:cNvPr id="2" name="Rectangle 1"/>
          <p:cNvSpPr/>
          <p:nvPr/>
        </p:nvSpPr>
        <p:spPr>
          <a:xfrm>
            <a:off x="0" y="4267200"/>
            <a:ext cx="9144000" cy="1524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029202" y="4330304"/>
            <a:ext cx="5085597" cy="707886"/>
          </a:xfrm>
          <a:prstGeom prst="rect">
            <a:avLst/>
          </a:prstGeom>
          <a:noFill/>
        </p:spPr>
        <p:txBody>
          <a:bodyPr wrap="none" rtlCol="0">
            <a:spAutoFit/>
          </a:bodyPr>
          <a:lstStyle/>
          <a:p>
            <a:r>
              <a:rPr lang="en-US" sz="4000" b="1" dirty="0" smtClean="0">
                <a:solidFill>
                  <a:schemeClr val="bg2">
                    <a:lumMod val="10000"/>
                  </a:schemeClr>
                </a:solidFill>
              </a:rPr>
              <a:t>Get to Know Everyone.</a:t>
            </a:r>
            <a:endParaRPr lang="en-US" sz="4000" b="1" dirty="0">
              <a:solidFill>
                <a:schemeClr val="bg2">
                  <a:lumMod val="10000"/>
                </a:schemeClr>
              </a:solidFill>
            </a:endParaRPr>
          </a:p>
        </p:txBody>
      </p:sp>
      <p:sp>
        <p:nvSpPr>
          <p:cNvPr id="3" name="TextBox 2"/>
          <p:cNvSpPr txBox="1"/>
          <p:nvPr/>
        </p:nvSpPr>
        <p:spPr>
          <a:xfrm>
            <a:off x="1828800" y="6336268"/>
            <a:ext cx="5486400" cy="369332"/>
          </a:xfrm>
          <a:prstGeom prst="rect">
            <a:avLst/>
          </a:prstGeom>
          <a:noFill/>
        </p:spPr>
        <p:txBody>
          <a:bodyPr wrap="square" rtlCol="0">
            <a:spAutoFit/>
          </a:bodyPr>
          <a:lstStyle/>
          <a:p>
            <a:pPr algn="ctr"/>
            <a:r>
              <a:rPr lang="en-US" dirty="0" smtClean="0">
                <a:solidFill>
                  <a:schemeClr val="bg1"/>
                </a:solidFill>
              </a:rPr>
              <a:t>Dec. 7, 2012 for Bain Capital Fast-Pitch Series</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a:p>
        </p:txBody>
      </p:sp>
      <p:grpSp>
        <p:nvGrpSpPr>
          <p:cNvPr id="5" name="Group 4"/>
          <p:cNvGrpSpPr/>
          <p:nvPr/>
        </p:nvGrpSpPr>
        <p:grpSpPr>
          <a:xfrm>
            <a:off x="2592210" y="1447800"/>
            <a:ext cx="3959580" cy="1066800"/>
            <a:chOff x="2819400" y="1752600"/>
            <a:chExt cx="3810000" cy="1066800"/>
          </a:xfrm>
        </p:grpSpPr>
        <p:sp>
          <p:nvSpPr>
            <p:cNvPr id="12" name="Rounded Rectangle 11"/>
            <p:cNvSpPr/>
            <p:nvPr/>
          </p:nvSpPr>
          <p:spPr>
            <a:xfrm>
              <a:off x="2819400" y="1752600"/>
              <a:ext cx="3810000" cy="1066800"/>
            </a:xfrm>
            <a:prstGeom prst="roundRect">
              <a:avLst/>
            </a:prstGeom>
            <a:solidFill>
              <a:schemeClr val="bg1"/>
            </a:solidFill>
            <a:ln w="762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6000" b="1" dirty="0" err="1" smtClean="0">
                  <a:solidFill>
                    <a:srgbClr val="008000"/>
                  </a:solidFill>
                  <a:latin typeface="Sans-serif"/>
                  <a:cs typeface="Sans-serif"/>
                </a:rPr>
                <a:t>Tree.st</a:t>
              </a:r>
              <a:r>
                <a:rPr lang="en-US" sz="6000" b="1" dirty="0" smtClean="0">
                  <a:solidFill>
                    <a:schemeClr val="bg1"/>
                  </a:solidFill>
                  <a:latin typeface="Sans-serif"/>
                  <a:cs typeface="Sans-serif"/>
                </a:rPr>
                <a:t>.</a:t>
              </a:r>
              <a:r>
                <a:rPr lang="en-US" sz="6000" b="1" dirty="0" smtClean="0">
                  <a:solidFill>
                    <a:srgbClr val="008000"/>
                  </a:solidFill>
                  <a:latin typeface="Sans-serif"/>
                  <a:cs typeface="Sans-serif"/>
                </a:rPr>
                <a:t> </a:t>
              </a:r>
              <a:endParaRPr lang="en-US" sz="6000" b="1" dirty="0">
                <a:solidFill>
                  <a:srgbClr val="008000"/>
                </a:solidFill>
                <a:latin typeface="Sans-serif"/>
                <a:cs typeface="Sans-serif"/>
              </a:endParaRPr>
            </a:p>
          </p:txBody>
        </p:sp>
        <p:pic>
          <p:nvPicPr>
            <p:cNvPr id="13" name="Picture 12"/>
            <p:cNvPicPr>
              <a:picLocks noChangeAspect="1"/>
            </p:cNvPicPr>
            <p:nvPr/>
          </p:nvPicPr>
          <p:blipFill>
            <a:blip r:embed="rId3"/>
            <a:stretch>
              <a:fillRect/>
            </a:stretch>
          </p:blipFill>
          <p:spPr>
            <a:xfrm>
              <a:off x="3140230" y="1993881"/>
              <a:ext cx="654803" cy="654803"/>
            </a:xfrm>
            <a:prstGeom prst="rect">
              <a:avLst/>
            </a:prstGeom>
          </p:spPr>
        </p:pic>
      </p:grpSp>
      <p:sp>
        <p:nvSpPr>
          <p:cNvPr id="7" name="TextBox 6"/>
          <p:cNvSpPr txBox="1"/>
          <p:nvPr/>
        </p:nvSpPr>
        <p:spPr>
          <a:xfrm>
            <a:off x="2362200" y="5016104"/>
            <a:ext cx="4419600" cy="646331"/>
          </a:xfrm>
          <a:prstGeom prst="rect">
            <a:avLst/>
          </a:prstGeom>
          <a:noFill/>
        </p:spPr>
        <p:txBody>
          <a:bodyPr wrap="square" rtlCol="0">
            <a:spAutoFit/>
          </a:bodyPr>
          <a:lstStyle/>
          <a:p>
            <a:pPr algn="ctr"/>
            <a:r>
              <a:rPr lang="en-US" dirty="0"/>
              <a:t>Discover the amazing people within your organization by their qualities.</a:t>
            </a:r>
          </a:p>
        </p:txBody>
      </p:sp>
    </p:spTree>
    <p:extLst>
      <p:ext uri="{BB962C8B-B14F-4D97-AF65-F5344CB8AC3E}">
        <p14:creationId xmlns:p14="http://schemas.microsoft.com/office/powerpoint/2010/main" val="30923961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08093684"/>
              </p:ext>
            </p:extLst>
          </p:nvPr>
        </p:nvGraphicFramePr>
        <p:xfrm>
          <a:off x="609600" y="914400"/>
          <a:ext cx="8153400" cy="5730239"/>
        </p:xfrm>
        <a:graphic>
          <a:graphicData uri="http://schemas.openxmlformats.org/drawingml/2006/table">
            <a:tbl>
              <a:tblPr firstRow="1" bandRow="1">
                <a:tableStyleId>{5C22544A-7EE6-4342-B048-85BDC9FD1C3A}</a:tableStyleId>
              </a:tblPr>
              <a:tblGrid>
                <a:gridCol w="3581400"/>
                <a:gridCol w="838200"/>
                <a:gridCol w="3733800"/>
              </a:tblGrid>
              <a:tr h="370840">
                <a:tc>
                  <a:txBody>
                    <a:bodyPr/>
                    <a:lstStyle/>
                    <a:p>
                      <a:pPr algn="ctr"/>
                      <a:r>
                        <a:rPr lang="en-US" sz="1600" b="1" dirty="0" smtClean="0">
                          <a:solidFill>
                            <a:schemeClr val="bg1"/>
                          </a:solidFill>
                          <a:latin typeface="Helvetica"/>
                          <a:cs typeface="Helvetica"/>
                        </a:rPr>
                        <a:t>Competition</a:t>
                      </a:r>
                    </a:p>
                    <a:p>
                      <a:pPr algn="ctr"/>
                      <a:r>
                        <a:rPr lang="en-US" sz="1600" b="0" i="1" dirty="0" smtClean="0">
                          <a:solidFill>
                            <a:schemeClr val="bg1"/>
                          </a:solidFill>
                          <a:latin typeface="Helvetica"/>
                          <a:cs typeface="Helvetica"/>
                        </a:rPr>
                        <a:t>For professional discoverability only</a:t>
                      </a:r>
                    </a:p>
                    <a:p>
                      <a:pPr algn="ctr"/>
                      <a:r>
                        <a:rPr lang="en-US" sz="1600" b="0" i="1" dirty="0" smtClean="0">
                          <a:solidFill>
                            <a:schemeClr val="bg1"/>
                          </a:solidFill>
                          <a:latin typeface="Helvetica"/>
                          <a:cs typeface="Helvetica"/>
                        </a:rPr>
                        <a:t>Negligible for other industries</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tc>
                  <a:txBody>
                    <a:bodyPr/>
                    <a:lstStyle/>
                    <a:p>
                      <a:pPr algn="ctr"/>
                      <a:endParaRPr lang="en-US" sz="1600" b="0" i="1" dirty="0" smtClean="0">
                        <a:solidFill>
                          <a:schemeClr val="bg1"/>
                        </a:solidFill>
                        <a:latin typeface="Helvetica"/>
                        <a:cs typeface="Helvetica"/>
                      </a:endParaRP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gn="ctr"/>
                      <a:r>
                        <a:rPr lang="en-US" sz="1600" b="1" dirty="0" smtClean="0">
                          <a:solidFill>
                            <a:schemeClr val="bg1"/>
                          </a:solidFill>
                          <a:latin typeface="Helvetica"/>
                          <a:cs typeface="Helvetica"/>
                        </a:rPr>
                        <a:t>Monetization, LV, and Scale</a:t>
                      </a:r>
                    </a:p>
                    <a:p>
                      <a:pPr algn="ctr"/>
                      <a:r>
                        <a:rPr lang="en-US" sz="1600" b="0" i="1" dirty="0" smtClean="0">
                          <a:solidFill>
                            <a:schemeClr val="bg1"/>
                          </a:solidFill>
                          <a:latin typeface="Helvetica"/>
                          <a:cs typeface="Helvetica"/>
                        </a:rPr>
                        <a:t>Appendix E</a:t>
                      </a:r>
                    </a:p>
                  </a:txBody>
                  <a:tcPr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tr>
              <a:tr h="167640">
                <a:tc>
                  <a:txBody>
                    <a:bodyPr/>
                    <a:lstStyle/>
                    <a:p>
                      <a:r>
                        <a:rPr lang="en-US" sz="1600" b="1" dirty="0" smtClean="0">
                          <a:solidFill>
                            <a:schemeClr val="bg1">
                              <a:lumMod val="50000"/>
                            </a:schemeClr>
                          </a:solidFill>
                          <a:latin typeface="Helvetica"/>
                          <a:cs typeface="Helvetica"/>
                        </a:rPr>
                        <a:t>DIRECT</a:t>
                      </a:r>
                      <a:endParaRPr lang="en-US" sz="1600" dirty="0">
                        <a:latin typeface="Helvetica"/>
                        <a:cs typeface="Helvetica"/>
                      </a:endParaRPr>
                    </a:p>
                  </a:txBody>
                  <a:tcPr>
                    <a:lnT w="38100" cap="flat" cmpd="sng" algn="ctr">
                      <a:solidFill>
                        <a:srgbClr val="FFFFFF"/>
                      </a:solidFill>
                      <a:prstDash val="solid"/>
                      <a:round/>
                      <a:headEnd type="none" w="med" len="med"/>
                      <a:tailEnd type="none" w="med" len="med"/>
                    </a:lnT>
                    <a:noFill/>
                  </a:tcPr>
                </a:tc>
                <a:tc>
                  <a:txBody>
                    <a:bodyPr/>
                    <a:lstStyle/>
                    <a:p>
                      <a:endParaRPr lang="en-US" sz="1600" dirty="0">
                        <a:latin typeface="Helvetica"/>
                        <a:cs typeface="Helvetica"/>
                      </a:endParaRPr>
                    </a:p>
                  </a:txBody>
                  <a:tcPr>
                    <a:lnT w="38100" cap="flat" cmpd="sng" algn="ctr">
                      <a:solidFill>
                        <a:srgbClr val="FFFFFF"/>
                      </a:solidFill>
                      <a:prstDash val="solid"/>
                      <a:round/>
                      <a:headEnd type="none" w="med" len="med"/>
                      <a:tailEnd type="none" w="med" len="med"/>
                    </a:lnT>
                    <a:noFill/>
                  </a:tcPr>
                </a:tc>
                <a:tc>
                  <a:txBody>
                    <a:bodyPr/>
                    <a:lstStyle/>
                    <a:p>
                      <a:r>
                        <a:rPr lang="en-US" sz="1600" b="1" dirty="0" smtClean="0">
                          <a:solidFill>
                            <a:schemeClr val="bg1">
                              <a:lumMod val="50000"/>
                            </a:schemeClr>
                          </a:solidFill>
                          <a:latin typeface="Helvetica"/>
                          <a:cs typeface="Helvetica"/>
                        </a:rPr>
                        <a:t>MONETIZATION</a:t>
                      </a:r>
                      <a:endParaRPr lang="en-US" sz="1600" dirty="0">
                        <a:latin typeface="Helvetica"/>
                        <a:cs typeface="Helvetica"/>
                      </a:endParaRPr>
                    </a:p>
                  </a:txBody>
                  <a:tcPr>
                    <a:lnT w="38100" cap="flat" cmpd="sng" algn="ctr">
                      <a:solidFill>
                        <a:srgbClr val="FFFFFF"/>
                      </a:solidFill>
                      <a:prstDash val="solid"/>
                      <a:round/>
                      <a:headEnd type="none" w="med" len="med"/>
                      <a:tailEnd type="none" w="med" len="med"/>
                    </a:lnT>
                    <a:noFill/>
                  </a:tcPr>
                </a:tc>
              </a:tr>
              <a:tr h="370840">
                <a:tc>
                  <a:txBody>
                    <a:bodyPr/>
                    <a:lstStyle/>
                    <a:p>
                      <a:pPr marL="176213"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Helvetica"/>
                          <a:cs typeface="Helvetica"/>
                        </a:rPr>
                        <a:t>N/A</a:t>
                      </a:r>
                    </a:p>
                    <a:p>
                      <a:endParaRPr lang="en-US" sz="1400" dirty="0">
                        <a:latin typeface="Helvetica"/>
                        <a:cs typeface="Helvetica"/>
                      </a:endParaRP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tab pos="98425" algn="l"/>
                          <a:tab pos="176213" algn="l"/>
                        </a:tabLst>
                        <a:defRPr/>
                      </a:pPr>
                      <a:endParaRPr lang="en-US" sz="1400" dirty="0" smtClean="0">
                        <a:latin typeface="Helvetica"/>
                        <a:cs typeface="Helvetica"/>
                      </a:endParaRP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tab pos="98425" algn="l"/>
                          <a:tab pos="176213" algn="l"/>
                        </a:tabLst>
                        <a:defRPr/>
                      </a:pPr>
                      <a:r>
                        <a:rPr lang="en-US" sz="1400" dirty="0" smtClean="0">
                          <a:latin typeface="Helvetica"/>
                          <a:cs typeface="Helvetica"/>
                        </a:rPr>
                        <a:t>Initially pure-play B2B </a:t>
                      </a:r>
                      <a:r>
                        <a:rPr lang="en-US" sz="1400" dirty="0" err="1" smtClean="0">
                          <a:latin typeface="Helvetica"/>
                          <a:cs typeface="Helvetica"/>
                        </a:rPr>
                        <a:t>SaaS</a:t>
                      </a:r>
                      <a:r>
                        <a:rPr lang="en-US" sz="1400" dirty="0" smtClean="0">
                          <a:latin typeface="Helvetica"/>
                          <a:cs typeface="Helvetica"/>
                        </a:rPr>
                        <a:t> model, later will add on-premise solution for enterprises, followed by public facing </a:t>
                      </a:r>
                      <a:r>
                        <a:rPr lang="en-US" sz="1400" dirty="0" err="1" smtClean="0">
                          <a:latin typeface="Helvetica"/>
                          <a:cs typeface="Helvetica"/>
                        </a:rPr>
                        <a:t>Tree.st</a:t>
                      </a:r>
                      <a:r>
                        <a:rPr lang="en-US" sz="1400" dirty="0" smtClean="0">
                          <a:latin typeface="Helvetica"/>
                          <a:cs typeface="Helvetica"/>
                        </a:rPr>
                        <a:t> communities for niche-populations using an advertisement model</a:t>
                      </a:r>
                    </a:p>
                  </a:txBody>
                  <a:tcPr>
                    <a:noFill/>
                  </a:tcPr>
                </a:tc>
              </a:tr>
              <a:tr h="13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POTENTIALLY DIRECT</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dirty="0" smtClean="0">
                        <a:solidFill>
                          <a:schemeClr val="bg1">
                            <a:lumMod val="50000"/>
                          </a:schemeClr>
                        </a:solidFill>
                        <a:latin typeface="Helvetica"/>
                        <a:cs typeface="Helvetica"/>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LIFETIME VALUE</a:t>
                      </a:r>
                    </a:p>
                  </a:txBody>
                  <a:tcPr>
                    <a:noFill/>
                  </a:tcPr>
                </a:tc>
              </a:tr>
              <a:tr h="370840">
                <a:tc>
                  <a:txBody>
                    <a:bodyPr/>
                    <a:lstStyle/>
                    <a:p>
                      <a:pPr marL="176213" indent="0"/>
                      <a:r>
                        <a:rPr lang="en-US" sz="1400" dirty="0" err="1" smtClean="0">
                          <a:latin typeface="Helvetica"/>
                          <a:cs typeface="Helvetica"/>
                        </a:rPr>
                        <a:t>Ark.com</a:t>
                      </a:r>
                      <a:endParaRPr lang="en-US" sz="1400" dirty="0" smtClean="0">
                        <a:latin typeface="Helvetica"/>
                        <a:cs typeface="Helvetica"/>
                      </a:endParaRPr>
                    </a:p>
                    <a:p>
                      <a:pPr marL="176213" indent="0"/>
                      <a:r>
                        <a:rPr lang="en-US" sz="1400" dirty="0" err="1" smtClean="0">
                          <a:latin typeface="Helvetica"/>
                          <a:cs typeface="Helvetica"/>
                        </a:rPr>
                        <a:t>Yammer.com</a:t>
                      </a:r>
                      <a:r>
                        <a:rPr lang="en-US" sz="1400" dirty="0" smtClean="0">
                          <a:latin typeface="Helvetica"/>
                          <a:cs typeface="Helvetica"/>
                        </a:rPr>
                        <a:t>, </a:t>
                      </a:r>
                    </a:p>
                    <a:p>
                      <a:pPr marL="176213" indent="0"/>
                      <a:r>
                        <a:rPr lang="en-US" sz="1400" dirty="0" err="1" smtClean="0">
                          <a:latin typeface="Helvetica"/>
                          <a:cs typeface="Helvetica"/>
                        </a:rPr>
                        <a:t>Basecamp.com</a:t>
                      </a:r>
                      <a:endParaRPr lang="en-US" sz="1400" dirty="0" smtClean="0">
                        <a:latin typeface="Helvetica"/>
                        <a:cs typeface="Helvetica"/>
                      </a:endParaRPr>
                    </a:p>
                    <a:p>
                      <a:pPr marL="176213" indent="0"/>
                      <a:r>
                        <a:rPr lang="en-US" sz="1400" dirty="0" err="1" smtClean="0">
                          <a:latin typeface="Helvetica"/>
                          <a:cs typeface="Helvetica"/>
                        </a:rPr>
                        <a:t>Convo.com</a:t>
                      </a:r>
                      <a:endParaRPr lang="en-US" sz="1400" dirty="0" smtClean="0">
                        <a:latin typeface="Helvetica"/>
                        <a:cs typeface="Helvetica"/>
                      </a:endParaRPr>
                    </a:p>
                    <a:p>
                      <a:pPr marL="176213" indent="0"/>
                      <a:r>
                        <a:rPr lang="en-US" sz="1400" dirty="0" err="1" smtClean="0">
                          <a:latin typeface="Helvetica"/>
                          <a:cs typeface="Helvetica"/>
                        </a:rPr>
                        <a:t>Kohort.com</a:t>
                      </a:r>
                      <a:endParaRPr lang="en-US" sz="1400" dirty="0" smtClean="0">
                        <a:latin typeface="Helvetica"/>
                        <a:cs typeface="Helvetica"/>
                      </a:endParaRP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latin typeface="Helvetica"/>
                        <a:cs typeface="Helvetica"/>
                      </a:endParaRP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Helvetica"/>
                          <a:cs typeface="Helvetica"/>
                        </a:rPr>
                        <a:t>We expect customer lifetime value to be high since </a:t>
                      </a:r>
                      <a:r>
                        <a:rPr lang="en-US" sz="1400" dirty="0" err="1" smtClean="0">
                          <a:latin typeface="Helvetica"/>
                          <a:cs typeface="Helvetica"/>
                        </a:rPr>
                        <a:t>Tree.st</a:t>
                      </a:r>
                      <a:r>
                        <a:rPr lang="en-US" sz="1400" dirty="0" smtClean="0">
                          <a:latin typeface="Helvetica"/>
                          <a:cs typeface="Helvetica"/>
                        </a:rPr>
                        <a:t> collects micro-level qualities not available anywhere else. Though customer has data ownership, the </a:t>
                      </a:r>
                      <a:r>
                        <a:rPr lang="en-US" sz="1400" dirty="0" err="1" smtClean="0">
                          <a:latin typeface="Helvetica"/>
                          <a:cs typeface="Helvetica"/>
                        </a:rPr>
                        <a:t>Tree.st</a:t>
                      </a:r>
                      <a:r>
                        <a:rPr lang="en-US" sz="1400" dirty="0" smtClean="0">
                          <a:latin typeface="Helvetica"/>
                          <a:cs typeface="Helvetica"/>
                        </a:rPr>
                        <a:t> data structure and intellectual property makes it impractical for customer use</a:t>
                      </a:r>
                    </a:p>
                  </a:txBody>
                  <a:tcPr>
                    <a:noFill/>
                  </a:tcPr>
                </a:tc>
              </a:tr>
              <a:tr h="152400">
                <a:tc>
                  <a:txBody>
                    <a:bodyPr/>
                    <a:lstStyle/>
                    <a:p>
                      <a:r>
                        <a:rPr lang="en-US" sz="1600" b="1" dirty="0" smtClean="0">
                          <a:solidFill>
                            <a:schemeClr val="bg1">
                              <a:lumMod val="50000"/>
                            </a:schemeClr>
                          </a:solidFill>
                          <a:latin typeface="Helvetica"/>
                          <a:cs typeface="Helvetica"/>
                        </a:rPr>
                        <a:t>INDIRECT</a:t>
                      </a:r>
                      <a:endParaRPr lang="en-US" sz="1600" dirty="0">
                        <a:latin typeface="Helvetica"/>
                        <a:cs typeface="Helvetica"/>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dirty="0" smtClean="0">
                        <a:solidFill>
                          <a:schemeClr val="bg1">
                            <a:lumMod val="50000"/>
                          </a:schemeClr>
                        </a:solidFill>
                        <a:latin typeface="Helvetica"/>
                        <a:cs typeface="Helvetica"/>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SCALE</a:t>
                      </a:r>
                    </a:p>
                  </a:txBody>
                  <a:tcPr>
                    <a:noFill/>
                  </a:tcPr>
                </a:tc>
              </a:tr>
              <a:tr h="370840">
                <a:tc>
                  <a:txBody>
                    <a:bodyPr/>
                    <a:lstStyle/>
                    <a:p>
                      <a:pPr marL="176213" indent="0"/>
                      <a:r>
                        <a:rPr lang="en-US" sz="1400" dirty="0" err="1" smtClean="0">
                          <a:latin typeface="Helvetica"/>
                          <a:cs typeface="Helvetica"/>
                        </a:rPr>
                        <a:t>LinkedIn.com</a:t>
                      </a:r>
                      <a:endParaRPr lang="en-US" sz="1400" dirty="0" smtClean="0">
                        <a:latin typeface="Helvetica"/>
                        <a:cs typeface="Helvetica"/>
                      </a:endParaRPr>
                    </a:p>
                    <a:p>
                      <a:pPr marL="176213" indent="0"/>
                      <a:r>
                        <a:rPr lang="en-US" sz="1400" dirty="0" smtClean="0">
                          <a:latin typeface="Helvetica"/>
                          <a:cs typeface="Helvetica"/>
                        </a:rPr>
                        <a:t>Contains a professional social discoverability feature, monetization requires search engine to have limited usage to most users</a:t>
                      </a: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tab pos="176213" algn="l"/>
                        </a:tabLst>
                        <a:defRPr/>
                      </a:pPr>
                      <a:endParaRPr lang="en-US" sz="1400" dirty="0" smtClean="0">
                        <a:latin typeface="Helvetica"/>
                        <a:cs typeface="Helvetica"/>
                      </a:endParaRP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tab pos="176213" algn="l"/>
                        </a:tabLst>
                        <a:defRPr/>
                      </a:pPr>
                      <a:r>
                        <a:rPr lang="en-US" sz="1400" dirty="0" smtClean="0">
                          <a:latin typeface="Helvetica"/>
                          <a:cs typeface="Helvetica"/>
                        </a:rPr>
                        <a:t>Given the decentralized nature of the engineering behind </a:t>
                      </a:r>
                      <a:r>
                        <a:rPr lang="en-US" sz="1400" dirty="0" err="1" smtClean="0">
                          <a:latin typeface="Helvetica"/>
                          <a:cs typeface="Helvetica"/>
                        </a:rPr>
                        <a:t>Tree.st</a:t>
                      </a:r>
                      <a:r>
                        <a:rPr lang="en-US" sz="1400" dirty="0" smtClean="0">
                          <a:latin typeface="Helvetica"/>
                          <a:cs typeface="Helvetica"/>
                        </a:rPr>
                        <a:t> – scalability is not a problem. Most initial capital will be used for sales and marketing after customer acquisition validation is complete</a:t>
                      </a:r>
                    </a:p>
                  </a:txBody>
                  <a:tcPr>
                    <a:noFill/>
                  </a:tcPr>
                </a:tc>
              </a:tr>
            </a:tbl>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
        <p:nvSpPr>
          <p:cNvPr id="10" name="Rectangle 9"/>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Competition &amp; Monetization</a:t>
            </a:r>
          </a:p>
        </p:txBody>
      </p:sp>
      <p:pic>
        <p:nvPicPr>
          <p:cNvPr id="12"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9805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4724155" y="5006299"/>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724154" y="2928537"/>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4724155" y="786634"/>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22041" y="5006299"/>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2040" y="2948899"/>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22041" y="806996"/>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95649" y="2320934"/>
            <a:ext cx="1676400" cy="323165"/>
          </a:xfrm>
          <a:prstGeom prst="rect">
            <a:avLst/>
          </a:prstGeom>
          <a:noFill/>
          <a:effectLst/>
        </p:spPr>
        <p:txBody>
          <a:bodyPr wrap="square" rtlCol="0">
            <a:spAutoFit/>
          </a:bodyPr>
          <a:lstStyle/>
          <a:p>
            <a:pPr algn="ctr"/>
            <a:r>
              <a:rPr lang="en-US" sz="1500" b="1" dirty="0" smtClean="0"/>
              <a:t>Omid Sadeghpour</a:t>
            </a:r>
          </a:p>
        </p:txBody>
      </p:sp>
      <p:sp>
        <p:nvSpPr>
          <p:cNvPr id="11" name="TextBox 10"/>
          <p:cNvSpPr txBox="1"/>
          <p:nvPr/>
        </p:nvSpPr>
        <p:spPr>
          <a:xfrm>
            <a:off x="1920477" y="2312430"/>
            <a:ext cx="2575322" cy="323165"/>
          </a:xfrm>
          <a:prstGeom prst="rect">
            <a:avLst/>
          </a:prstGeom>
          <a:noFill/>
          <a:effectLst/>
        </p:spPr>
        <p:txBody>
          <a:bodyPr wrap="square" rtlCol="0">
            <a:spAutoFit/>
          </a:bodyPr>
          <a:lstStyle/>
          <a:p>
            <a:pPr algn="ctr"/>
            <a:r>
              <a:rPr lang="en-US" sz="1500" dirty="0" smtClean="0">
                <a:solidFill>
                  <a:schemeClr val="bg1">
                    <a:lumMod val="50000"/>
                  </a:schemeClr>
                </a:solidFill>
              </a:rPr>
              <a:t>Bullish Technology Engineer</a:t>
            </a:r>
          </a:p>
        </p:txBody>
      </p:sp>
      <p:sp>
        <p:nvSpPr>
          <p:cNvPr id="3" name="TextBox 2"/>
          <p:cNvSpPr txBox="1"/>
          <p:nvPr/>
        </p:nvSpPr>
        <p:spPr>
          <a:xfrm>
            <a:off x="1981200" y="986570"/>
            <a:ext cx="2438400" cy="1200329"/>
          </a:xfrm>
          <a:prstGeom prst="rect">
            <a:avLst/>
          </a:prstGeom>
          <a:noFill/>
        </p:spPr>
        <p:txBody>
          <a:bodyPr wrap="square" rtlCol="0">
            <a:spAutoFit/>
          </a:bodyPr>
          <a:lstStyle/>
          <a:p>
            <a:r>
              <a:rPr lang="en-US" sz="1200" dirty="0" smtClean="0"/>
              <a:t>Technical </a:t>
            </a:r>
            <a:r>
              <a:rPr lang="en-US" sz="1200" dirty="0"/>
              <a:t>Lead, Sloan MBA 2013</a:t>
            </a:r>
          </a:p>
          <a:p>
            <a:r>
              <a:rPr lang="en-US" sz="1200" dirty="0"/>
              <a:t>First employee of a startup with $4M Series A, and $22.5M Series B. Brings </a:t>
            </a:r>
            <a:r>
              <a:rPr lang="en-US" sz="1200" dirty="0" smtClean="0"/>
              <a:t>8+ years </a:t>
            </a:r>
            <a:r>
              <a:rPr lang="en-US" sz="1200" dirty="0"/>
              <a:t>of startup, software development and product development experience. </a:t>
            </a:r>
            <a:endParaRPr lang="en-US" sz="1200" dirty="0">
              <a:solidFill>
                <a:schemeClr val="tx1">
                  <a:lumMod val="75000"/>
                  <a:lumOff val="25000"/>
                </a:schemeClr>
              </a:solidFill>
            </a:endParaRPr>
          </a:p>
        </p:txBody>
      </p:sp>
      <p:sp>
        <p:nvSpPr>
          <p:cNvPr id="17" name="TextBox 16"/>
          <p:cNvSpPr txBox="1"/>
          <p:nvPr/>
        </p:nvSpPr>
        <p:spPr>
          <a:xfrm>
            <a:off x="4953000" y="2168534"/>
            <a:ext cx="1371600" cy="323165"/>
          </a:xfrm>
          <a:prstGeom prst="rect">
            <a:avLst/>
          </a:prstGeom>
          <a:noFill/>
          <a:effectLst/>
        </p:spPr>
        <p:txBody>
          <a:bodyPr wrap="square" rtlCol="0">
            <a:spAutoFit/>
          </a:bodyPr>
          <a:lstStyle/>
          <a:p>
            <a:pPr algn="ctr"/>
            <a:r>
              <a:rPr lang="en-US" sz="1500" b="1" dirty="0" err="1" smtClean="0"/>
              <a:t>Shailesh</a:t>
            </a:r>
            <a:r>
              <a:rPr lang="en-US" sz="1500" b="1" dirty="0" smtClean="0"/>
              <a:t> Mittal</a:t>
            </a:r>
          </a:p>
        </p:txBody>
      </p:sp>
      <p:sp>
        <p:nvSpPr>
          <p:cNvPr id="18" name="TextBox 17"/>
          <p:cNvSpPr txBox="1"/>
          <p:nvPr/>
        </p:nvSpPr>
        <p:spPr>
          <a:xfrm>
            <a:off x="6400800" y="2168534"/>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Iron Sales Man</a:t>
            </a:r>
          </a:p>
        </p:txBody>
      </p:sp>
      <p:sp>
        <p:nvSpPr>
          <p:cNvPr id="20" name="TextBox 19"/>
          <p:cNvSpPr txBox="1"/>
          <p:nvPr/>
        </p:nvSpPr>
        <p:spPr>
          <a:xfrm>
            <a:off x="6324600" y="834170"/>
            <a:ext cx="2767528" cy="1200329"/>
          </a:xfrm>
          <a:prstGeom prst="rect">
            <a:avLst/>
          </a:prstGeom>
          <a:noFill/>
        </p:spPr>
        <p:txBody>
          <a:bodyPr wrap="square" rtlCol="0">
            <a:spAutoFit/>
          </a:bodyPr>
          <a:lstStyle/>
          <a:p>
            <a:r>
              <a:rPr lang="en-US" sz="1200" dirty="0"/>
              <a:t>Sales Lead, Sloan MBA 2014</a:t>
            </a:r>
          </a:p>
          <a:p>
            <a:r>
              <a:rPr lang="en-US" sz="1200" dirty="0"/>
              <a:t>Engineer; 4yrs corporate banking at </a:t>
            </a:r>
            <a:r>
              <a:rPr lang="en-US" sz="1200" dirty="0" smtClean="0"/>
              <a:t>HSBC. </a:t>
            </a:r>
            <a:r>
              <a:rPr lang="en-US" sz="1200" dirty="0"/>
              <a:t>Co-founder of an investment partnership with former Northwestern professor. Brings </a:t>
            </a:r>
            <a:r>
              <a:rPr lang="en-US" sz="1200" dirty="0" smtClean="0"/>
              <a:t>startup</a:t>
            </a:r>
            <a:r>
              <a:rPr lang="en-US" sz="1200" dirty="0"/>
              <a:t>, sales, and financial experience. </a:t>
            </a:r>
            <a:endParaRPr lang="en-US" sz="1200" dirty="0">
              <a:solidFill>
                <a:srgbClr val="404040"/>
              </a:solidFill>
            </a:endParaRPr>
          </a:p>
        </p:txBody>
      </p:sp>
      <p:pic>
        <p:nvPicPr>
          <p:cNvPr id="14" name="Picture 13"/>
          <p:cNvPicPr>
            <a:picLocks noChangeAspect="1"/>
          </p:cNvPicPr>
          <p:nvPr/>
        </p:nvPicPr>
        <p:blipFill>
          <a:blip r:embed="rId3"/>
          <a:stretch>
            <a:fillRect/>
          </a:stretch>
        </p:blipFill>
        <p:spPr>
          <a:xfrm rot="173684">
            <a:off x="4946395" y="859494"/>
            <a:ext cx="1221149" cy="1221149"/>
          </a:xfrm>
          <a:prstGeom prst="rect">
            <a:avLst/>
          </a:prstGeom>
        </p:spPr>
      </p:pic>
      <p:pic>
        <p:nvPicPr>
          <p:cNvPr id="32" name="Picture 31"/>
          <p:cNvPicPr>
            <a:picLocks noChangeAspect="1"/>
          </p:cNvPicPr>
          <p:nvPr/>
        </p:nvPicPr>
        <p:blipFill>
          <a:blip r:embed="rId4"/>
          <a:stretch>
            <a:fillRect/>
          </a:stretch>
        </p:blipFill>
        <p:spPr>
          <a:xfrm rot="5994815">
            <a:off x="5847539" y="1285105"/>
            <a:ext cx="304800" cy="304800"/>
          </a:xfrm>
          <a:prstGeom prst="rect">
            <a:avLst/>
          </a:prstGeom>
        </p:spPr>
      </p:pic>
      <p:pic>
        <p:nvPicPr>
          <p:cNvPr id="33" name="Picture 32"/>
          <p:cNvPicPr>
            <a:picLocks noChangeAspect="1"/>
          </p:cNvPicPr>
          <p:nvPr/>
        </p:nvPicPr>
        <p:blipFill>
          <a:blip r:embed="rId4"/>
          <a:stretch>
            <a:fillRect/>
          </a:stretch>
        </p:blipFill>
        <p:spPr>
          <a:xfrm rot="20121176">
            <a:off x="941033" y="864834"/>
            <a:ext cx="304800" cy="304800"/>
          </a:xfrm>
          <a:prstGeom prst="rect">
            <a:avLst/>
          </a:prstGeom>
        </p:spPr>
      </p:pic>
      <p:pic>
        <p:nvPicPr>
          <p:cNvPr id="35" name="Picture 34"/>
          <p:cNvPicPr>
            <a:picLocks noChangeAspect="1"/>
          </p:cNvPicPr>
          <p:nvPr/>
        </p:nvPicPr>
        <p:blipFill>
          <a:blip r:embed="rId4"/>
          <a:stretch>
            <a:fillRect/>
          </a:stretch>
        </p:blipFill>
        <p:spPr>
          <a:xfrm rot="16917971">
            <a:off x="4942921" y="1110109"/>
            <a:ext cx="304800" cy="304800"/>
          </a:xfrm>
          <a:prstGeom prst="rect">
            <a:avLst/>
          </a:prstGeom>
        </p:spPr>
      </p:pic>
      <p:sp>
        <p:nvSpPr>
          <p:cNvPr id="21" name="TextBox 20"/>
          <p:cNvSpPr txBox="1"/>
          <p:nvPr/>
        </p:nvSpPr>
        <p:spPr>
          <a:xfrm>
            <a:off x="762000" y="6283334"/>
            <a:ext cx="1860471" cy="323165"/>
          </a:xfrm>
          <a:prstGeom prst="rect">
            <a:avLst/>
          </a:prstGeom>
          <a:noFill/>
          <a:effectLst/>
        </p:spPr>
        <p:txBody>
          <a:bodyPr wrap="square" rtlCol="0">
            <a:spAutoFit/>
          </a:bodyPr>
          <a:lstStyle/>
          <a:p>
            <a:pPr algn="ctr"/>
            <a:r>
              <a:rPr lang="en-US" sz="1500" b="1" dirty="0" smtClean="0"/>
              <a:t>Alexander Romanov</a:t>
            </a:r>
          </a:p>
        </p:txBody>
      </p:sp>
      <p:sp>
        <p:nvSpPr>
          <p:cNvPr id="23" name="TextBox 22"/>
          <p:cNvSpPr txBox="1"/>
          <p:nvPr/>
        </p:nvSpPr>
        <p:spPr>
          <a:xfrm>
            <a:off x="2446138" y="6204901"/>
            <a:ext cx="2049662" cy="323165"/>
          </a:xfrm>
          <a:prstGeom prst="rect">
            <a:avLst/>
          </a:prstGeom>
          <a:noFill/>
          <a:effectLst/>
        </p:spPr>
        <p:txBody>
          <a:bodyPr wrap="square" rtlCol="0">
            <a:spAutoFit/>
          </a:bodyPr>
          <a:lstStyle/>
          <a:p>
            <a:pPr algn="ctr"/>
            <a:r>
              <a:rPr lang="en-US" sz="1500" dirty="0" smtClean="0">
                <a:solidFill>
                  <a:schemeClr val="bg1">
                    <a:lumMod val="50000"/>
                  </a:schemeClr>
                </a:solidFill>
              </a:rPr>
              <a:t>Hard-shelled Hacker</a:t>
            </a:r>
          </a:p>
        </p:txBody>
      </p:sp>
      <p:sp>
        <p:nvSpPr>
          <p:cNvPr id="24" name="TextBox 23"/>
          <p:cNvSpPr txBox="1"/>
          <p:nvPr/>
        </p:nvSpPr>
        <p:spPr>
          <a:xfrm>
            <a:off x="1280970" y="5202545"/>
            <a:ext cx="3214830" cy="1015663"/>
          </a:xfrm>
          <a:prstGeom prst="rect">
            <a:avLst/>
          </a:prstGeom>
          <a:noFill/>
        </p:spPr>
        <p:txBody>
          <a:bodyPr wrap="square" rtlCol="0">
            <a:spAutoFit/>
          </a:bodyPr>
          <a:lstStyle/>
          <a:p>
            <a:r>
              <a:rPr lang="en-US" sz="1200" dirty="0"/>
              <a:t>Software Development, Sloan LGO MBA 2013</a:t>
            </a:r>
          </a:p>
          <a:p>
            <a:r>
              <a:rPr lang="en-US" sz="1200" dirty="0"/>
              <a:t>Experienced engineer, previously responsible for satellite launch campaigns. Brings large-data software development, and testing and profiling experience. </a:t>
            </a:r>
            <a:endParaRPr lang="en-US" sz="1200" dirty="0">
              <a:solidFill>
                <a:srgbClr val="404040"/>
              </a:solidFill>
            </a:endParaRPr>
          </a:p>
        </p:txBody>
      </p:sp>
      <p:pic>
        <p:nvPicPr>
          <p:cNvPr id="26" name="Picture 25"/>
          <p:cNvPicPr>
            <a:picLocks noChangeAspect="1"/>
          </p:cNvPicPr>
          <p:nvPr/>
        </p:nvPicPr>
        <p:blipFill>
          <a:blip r:embed="rId4"/>
          <a:stretch>
            <a:fillRect/>
          </a:stretch>
        </p:blipFill>
        <p:spPr>
          <a:xfrm rot="21117377">
            <a:off x="948187" y="4894523"/>
            <a:ext cx="304800" cy="304800"/>
          </a:xfrm>
          <a:prstGeom prst="rect">
            <a:avLst/>
          </a:prstGeom>
        </p:spPr>
      </p:pic>
      <p:pic>
        <p:nvPicPr>
          <p:cNvPr id="4" name="Picture 3"/>
          <p:cNvPicPr>
            <a:picLocks noChangeAspect="1"/>
          </p:cNvPicPr>
          <p:nvPr/>
        </p:nvPicPr>
        <p:blipFill>
          <a:blip r:embed="rId5"/>
          <a:stretch>
            <a:fillRect/>
          </a:stretch>
        </p:blipFill>
        <p:spPr>
          <a:xfrm>
            <a:off x="71889" y="5022811"/>
            <a:ext cx="1348209" cy="1348209"/>
          </a:xfrm>
          <a:prstGeom prst="rect">
            <a:avLst/>
          </a:prstGeom>
        </p:spPr>
      </p:pic>
      <p:sp>
        <p:nvSpPr>
          <p:cNvPr id="40" name="TextBox 39"/>
          <p:cNvSpPr txBox="1"/>
          <p:nvPr/>
        </p:nvSpPr>
        <p:spPr>
          <a:xfrm>
            <a:off x="6329499" y="5101370"/>
            <a:ext cx="2738301" cy="1200329"/>
          </a:xfrm>
          <a:prstGeom prst="rect">
            <a:avLst/>
          </a:prstGeom>
          <a:noFill/>
        </p:spPr>
        <p:txBody>
          <a:bodyPr wrap="square" rtlCol="0">
            <a:spAutoFit/>
          </a:bodyPr>
          <a:lstStyle/>
          <a:p>
            <a:r>
              <a:rPr lang="en-US" sz="1200" dirty="0"/>
              <a:t>Sales Lead, Sloan MBA 2014</a:t>
            </a:r>
          </a:p>
          <a:p>
            <a:r>
              <a:rPr lang="en-US" sz="1200" dirty="0"/>
              <a:t>US Army Apache Helicopter Pilot; MIT Dean's Fellow; member of "Military Top 40 Under 40." Great team leader and presenter, will focus on day-to-day operations of the team and sales.</a:t>
            </a:r>
          </a:p>
        </p:txBody>
      </p:sp>
      <p:sp>
        <p:nvSpPr>
          <p:cNvPr id="41" name="TextBox 40"/>
          <p:cNvSpPr txBox="1"/>
          <p:nvPr/>
        </p:nvSpPr>
        <p:spPr>
          <a:xfrm>
            <a:off x="4857898" y="6382435"/>
            <a:ext cx="1953137" cy="323165"/>
          </a:xfrm>
          <a:prstGeom prst="rect">
            <a:avLst/>
          </a:prstGeom>
          <a:noFill/>
          <a:effectLst/>
        </p:spPr>
        <p:txBody>
          <a:bodyPr wrap="square" rtlCol="0">
            <a:spAutoFit/>
          </a:bodyPr>
          <a:lstStyle/>
          <a:p>
            <a:pPr algn="ctr"/>
            <a:r>
              <a:rPr lang="en-US" sz="1500" b="1" dirty="0" smtClean="0"/>
              <a:t>Socrates Rosenfeld</a:t>
            </a:r>
          </a:p>
        </p:txBody>
      </p:sp>
      <p:sp>
        <p:nvSpPr>
          <p:cNvPr id="42" name="TextBox 41"/>
          <p:cNvSpPr txBox="1"/>
          <p:nvPr/>
        </p:nvSpPr>
        <p:spPr>
          <a:xfrm>
            <a:off x="6714379" y="6377899"/>
            <a:ext cx="2048621" cy="323165"/>
          </a:xfrm>
          <a:prstGeom prst="rect">
            <a:avLst/>
          </a:prstGeom>
          <a:noFill/>
          <a:effectLst/>
        </p:spPr>
        <p:txBody>
          <a:bodyPr wrap="square" rtlCol="0">
            <a:spAutoFit/>
          </a:bodyPr>
          <a:lstStyle/>
          <a:p>
            <a:pPr algn="ctr"/>
            <a:r>
              <a:rPr lang="en-US" sz="1500" dirty="0" smtClean="0">
                <a:solidFill>
                  <a:schemeClr val="bg1">
                    <a:lumMod val="50000"/>
                  </a:schemeClr>
                </a:solidFill>
              </a:rPr>
              <a:t>Bullet Sales Leader</a:t>
            </a:r>
          </a:p>
        </p:txBody>
      </p:sp>
      <p:sp>
        <p:nvSpPr>
          <p:cNvPr id="5" name="Rectangle 4"/>
          <p:cNvSpPr/>
          <p:nvPr/>
        </p:nvSpPr>
        <p:spPr>
          <a:xfrm>
            <a:off x="4928514" y="3043970"/>
            <a:ext cx="2819400" cy="1200329"/>
          </a:xfrm>
          <a:prstGeom prst="rect">
            <a:avLst/>
          </a:prstGeom>
        </p:spPr>
        <p:txBody>
          <a:bodyPr wrap="square">
            <a:spAutoFit/>
          </a:bodyPr>
          <a:lstStyle/>
          <a:p>
            <a:r>
              <a:rPr lang="en-US" sz="1200" dirty="0"/>
              <a:t>Bus </a:t>
            </a:r>
            <a:r>
              <a:rPr lang="en-US" sz="1200" dirty="0" err="1"/>
              <a:t>Dev</a:t>
            </a:r>
            <a:r>
              <a:rPr lang="en-US" sz="1200" dirty="0"/>
              <a:t> &amp; Marketing, Sloan MSMS 2013</a:t>
            </a:r>
          </a:p>
          <a:p>
            <a:r>
              <a:rPr lang="en-US" sz="1200" dirty="0"/>
              <a:t>UX expert specializes in Corporate Innovation; lead </a:t>
            </a:r>
            <a:r>
              <a:rPr lang="en-US" sz="1200" dirty="0" err="1"/>
              <a:t>Kickstarter</a:t>
            </a:r>
            <a:r>
              <a:rPr lang="en-US" sz="1200" dirty="0"/>
              <a:t> campaign to $56K+. Builds strong brands, marketing campaigns, and continuous product improvement.</a:t>
            </a:r>
          </a:p>
        </p:txBody>
      </p:sp>
      <p:pic>
        <p:nvPicPr>
          <p:cNvPr id="43" name="Picture 42"/>
          <p:cNvPicPr>
            <a:picLocks noChangeAspect="1"/>
          </p:cNvPicPr>
          <p:nvPr/>
        </p:nvPicPr>
        <p:blipFill>
          <a:blip r:embed="rId4"/>
          <a:stretch>
            <a:fillRect/>
          </a:stretch>
        </p:blipFill>
        <p:spPr>
          <a:xfrm rot="735100">
            <a:off x="5471516" y="5162246"/>
            <a:ext cx="304800" cy="304800"/>
          </a:xfrm>
          <a:prstGeom prst="rect">
            <a:avLst/>
          </a:prstGeom>
        </p:spPr>
      </p:pic>
      <p:pic>
        <p:nvPicPr>
          <p:cNvPr id="12" name="Picture 11"/>
          <p:cNvPicPr>
            <a:picLocks noChangeAspect="1"/>
          </p:cNvPicPr>
          <p:nvPr/>
        </p:nvPicPr>
        <p:blipFill>
          <a:blip r:embed="rId6"/>
          <a:stretch>
            <a:fillRect/>
          </a:stretch>
        </p:blipFill>
        <p:spPr>
          <a:xfrm rot="20926741">
            <a:off x="7720686" y="2897185"/>
            <a:ext cx="1168400" cy="1168400"/>
          </a:xfrm>
          <a:prstGeom prst="rect">
            <a:avLst/>
          </a:prstGeom>
        </p:spPr>
      </p:pic>
      <p:sp>
        <p:nvSpPr>
          <p:cNvPr id="44" name="TextBox 43"/>
          <p:cNvSpPr txBox="1"/>
          <p:nvPr/>
        </p:nvSpPr>
        <p:spPr>
          <a:xfrm>
            <a:off x="7162800" y="4244299"/>
            <a:ext cx="1860471" cy="323165"/>
          </a:xfrm>
          <a:prstGeom prst="rect">
            <a:avLst/>
          </a:prstGeom>
          <a:noFill/>
          <a:effectLst/>
        </p:spPr>
        <p:txBody>
          <a:bodyPr wrap="square" rtlCol="0">
            <a:spAutoFit/>
          </a:bodyPr>
          <a:lstStyle/>
          <a:p>
            <a:pPr algn="ctr"/>
            <a:r>
              <a:rPr lang="en-US" sz="1500" b="1" dirty="0" smtClean="0"/>
              <a:t>Lucy Zhao</a:t>
            </a:r>
          </a:p>
        </p:txBody>
      </p:sp>
      <p:sp>
        <p:nvSpPr>
          <p:cNvPr id="45" name="TextBox 44"/>
          <p:cNvSpPr txBox="1"/>
          <p:nvPr/>
        </p:nvSpPr>
        <p:spPr>
          <a:xfrm>
            <a:off x="5257800" y="4244299"/>
            <a:ext cx="2149819" cy="323165"/>
          </a:xfrm>
          <a:prstGeom prst="rect">
            <a:avLst/>
          </a:prstGeom>
          <a:noFill/>
          <a:effectLst/>
        </p:spPr>
        <p:txBody>
          <a:bodyPr wrap="square" rtlCol="0">
            <a:spAutoFit/>
          </a:bodyPr>
          <a:lstStyle/>
          <a:p>
            <a:pPr algn="ctr"/>
            <a:r>
              <a:rPr lang="en-US" sz="1500" dirty="0" smtClean="0">
                <a:solidFill>
                  <a:schemeClr val="bg1">
                    <a:lumMod val="50000"/>
                  </a:schemeClr>
                </a:solidFill>
              </a:rPr>
              <a:t>Aquatic Marketer &amp; UX</a:t>
            </a:r>
          </a:p>
        </p:txBody>
      </p:sp>
      <p:pic>
        <p:nvPicPr>
          <p:cNvPr id="46" name="Picture 45"/>
          <p:cNvPicPr>
            <a:picLocks noChangeAspect="1"/>
          </p:cNvPicPr>
          <p:nvPr/>
        </p:nvPicPr>
        <p:blipFill>
          <a:blip r:embed="rId4"/>
          <a:stretch>
            <a:fillRect/>
          </a:stretch>
        </p:blipFill>
        <p:spPr>
          <a:xfrm rot="19389653">
            <a:off x="7689712" y="2937841"/>
            <a:ext cx="304800" cy="304800"/>
          </a:xfrm>
          <a:prstGeom prst="rect">
            <a:avLst/>
          </a:prstGeom>
        </p:spPr>
      </p:pic>
      <p:sp>
        <p:nvSpPr>
          <p:cNvPr id="36" name="Rectangle 35"/>
          <p:cNvSpPr/>
          <p:nvPr/>
        </p:nvSpPr>
        <p:spPr>
          <a:xfrm>
            <a:off x="495300" y="3126441"/>
            <a:ext cx="2819400" cy="1015663"/>
          </a:xfrm>
          <a:prstGeom prst="rect">
            <a:avLst/>
          </a:prstGeom>
        </p:spPr>
        <p:txBody>
          <a:bodyPr wrap="square">
            <a:spAutoFit/>
          </a:bodyPr>
          <a:lstStyle/>
          <a:p>
            <a:r>
              <a:rPr lang="en-US" sz="1200" dirty="0" smtClean="0"/>
              <a:t>MIT Sophomore Computer Science. Software developer and photographer with many years of programming experience. Avid user of Java, Python, </a:t>
            </a:r>
            <a:r>
              <a:rPr lang="en-US" sz="1200" dirty="0" err="1" smtClean="0"/>
              <a:t>MongoDB</a:t>
            </a:r>
            <a:r>
              <a:rPr lang="en-US" sz="1200" dirty="0" smtClean="0"/>
              <a:t>, among other technologies.</a:t>
            </a:r>
            <a:endParaRPr lang="en-US" sz="1200" dirty="0"/>
          </a:p>
        </p:txBody>
      </p:sp>
      <p:sp>
        <p:nvSpPr>
          <p:cNvPr id="38" name="TextBox 37"/>
          <p:cNvSpPr txBox="1"/>
          <p:nvPr/>
        </p:nvSpPr>
        <p:spPr>
          <a:xfrm>
            <a:off x="2774115" y="4419828"/>
            <a:ext cx="1860471" cy="323165"/>
          </a:xfrm>
          <a:prstGeom prst="rect">
            <a:avLst/>
          </a:prstGeom>
          <a:noFill/>
          <a:effectLst/>
        </p:spPr>
        <p:txBody>
          <a:bodyPr wrap="square" rtlCol="0">
            <a:spAutoFit/>
          </a:bodyPr>
          <a:lstStyle/>
          <a:p>
            <a:pPr algn="ctr"/>
            <a:r>
              <a:rPr lang="en-US" sz="1500" b="1" dirty="0" smtClean="0"/>
              <a:t>Walter Menendez</a:t>
            </a:r>
          </a:p>
        </p:txBody>
      </p:sp>
      <p:sp>
        <p:nvSpPr>
          <p:cNvPr id="39" name="TextBox 38"/>
          <p:cNvSpPr txBox="1"/>
          <p:nvPr/>
        </p:nvSpPr>
        <p:spPr>
          <a:xfrm>
            <a:off x="322041" y="4320499"/>
            <a:ext cx="2649760" cy="323165"/>
          </a:xfrm>
          <a:prstGeom prst="rect">
            <a:avLst/>
          </a:prstGeom>
          <a:noFill/>
          <a:effectLst/>
        </p:spPr>
        <p:txBody>
          <a:bodyPr wrap="square" rtlCol="0">
            <a:spAutoFit/>
          </a:bodyPr>
          <a:lstStyle/>
          <a:p>
            <a:pPr algn="ctr"/>
            <a:r>
              <a:rPr lang="en-US" sz="1500" dirty="0" smtClean="0">
                <a:solidFill>
                  <a:schemeClr val="bg1">
                    <a:lumMod val="50000"/>
                  </a:schemeClr>
                </a:solidFill>
              </a:rPr>
              <a:t>Monster Software Engineer</a:t>
            </a:r>
          </a:p>
        </p:txBody>
      </p:sp>
      <p:pic>
        <p:nvPicPr>
          <p:cNvPr id="1026" name="Picture 2" descr="alien, brainslug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1441" y="299650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4"/>
          <a:stretch>
            <a:fillRect/>
          </a:stretch>
        </p:blipFill>
        <p:spPr>
          <a:xfrm>
            <a:off x="4298752" y="3505200"/>
            <a:ext cx="304800" cy="304800"/>
          </a:xfrm>
          <a:prstGeom prst="rect">
            <a:avLst/>
          </a:prstGeom>
        </p:spPr>
      </p:pic>
      <p:sp>
        <p:nvSpPr>
          <p:cNvPr id="54" name="Rectangle 53"/>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Team</a:t>
            </a:r>
          </a:p>
        </p:txBody>
      </p:sp>
      <p:pic>
        <p:nvPicPr>
          <p:cNvPr id="56" name="Picture 2" descr="http://tree.st/d/asset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a:stretch>
            <a:fillRect/>
          </a:stretch>
        </p:blipFill>
        <p:spPr>
          <a:xfrm rot="768338">
            <a:off x="4833047" y="5149153"/>
            <a:ext cx="1219200" cy="1219200"/>
          </a:xfrm>
          <a:prstGeom prst="rect">
            <a:avLst/>
          </a:prstGeom>
        </p:spPr>
      </p:pic>
      <p:pic>
        <p:nvPicPr>
          <p:cNvPr id="10" name="Picture 9"/>
          <p:cNvPicPr>
            <a:picLocks noChangeAspect="1"/>
          </p:cNvPicPr>
          <p:nvPr/>
        </p:nvPicPr>
        <p:blipFill>
          <a:blip r:embed="rId10"/>
          <a:stretch>
            <a:fillRect/>
          </a:stretch>
        </p:blipFill>
        <p:spPr>
          <a:xfrm>
            <a:off x="609600" y="1066800"/>
            <a:ext cx="1219200" cy="1219200"/>
          </a:xfrm>
          <a:prstGeom prst="rect">
            <a:avLst/>
          </a:prstGeom>
        </p:spPr>
      </p:pic>
    </p:spTree>
    <p:extLst>
      <p:ext uri="{BB962C8B-B14F-4D97-AF65-F5344CB8AC3E}">
        <p14:creationId xmlns:p14="http://schemas.microsoft.com/office/powerpoint/2010/main" val="21056198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1000"/>
                                        <p:tgtEl>
                                          <p:spTgt spid="49"/>
                                        </p:tgtEl>
                                      </p:cBhvr>
                                    </p:animEffect>
                                    <p:anim calcmode="lin" valueType="num">
                                      <p:cBhvr>
                                        <p:cTn id="48" dur="1000" fill="hold"/>
                                        <p:tgtEl>
                                          <p:spTgt spid="49"/>
                                        </p:tgtEl>
                                        <p:attrNameLst>
                                          <p:attrName>ppt_x</p:attrName>
                                        </p:attrNameLst>
                                      </p:cBhvr>
                                      <p:tavLst>
                                        <p:tav tm="0">
                                          <p:val>
                                            <p:strVal val="#ppt_x"/>
                                          </p:val>
                                        </p:tav>
                                        <p:tav tm="100000">
                                          <p:val>
                                            <p:strVal val="#ppt_x"/>
                                          </p:val>
                                        </p:tav>
                                      </p:tavLst>
                                    </p:anim>
                                    <p:anim calcmode="lin" valueType="num">
                                      <p:cBhvr>
                                        <p:cTn id="49" dur="1000" fill="hold"/>
                                        <p:tgtEl>
                                          <p:spTgt spid="4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1000"/>
                                        <p:tgtEl>
                                          <p:spTgt spid="50"/>
                                        </p:tgtEl>
                                      </p:cBhvr>
                                    </p:animEffect>
                                    <p:anim calcmode="lin" valueType="num">
                                      <p:cBhvr>
                                        <p:cTn id="53" dur="1000" fill="hold"/>
                                        <p:tgtEl>
                                          <p:spTgt spid="50"/>
                                        </p:tgtEl>
                                        <p:attrNameLst>
                                          <p:attrName>ppt_x</p:attrName>
                                        </p:attrNameLst>
                                      </p:cBhvr>
                                      <p:tavLst>
                                        <p:tav tm="0">
                                          <p:val>
                                            <p:strVal val="#ppt_x"/>
                                          </p:val>
                                        </p:tav>
                                        <p:tav tm="100000">
                                          <p:val>
                                            <p:strVal val="#ppt_x"/>
                                          </p:val>
                                        </p:tav>
                                      </p:tavLst>
                                    </p:anim>
                                    <p:anim calcmode="lin" valueType="num">
                                      <p:cBhvr>
                                        <p:cTn id="54" dur="1000" fill="hold"/>
                                        <p:tgtEl>
                                          <p:spTgt spid="5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anim calcmode="lin" valueType="num">
                                      <p:cBhvr>
                                        <p:cTn id="58" dur="1000" fill="hold"/>
                                        <p:tgtEl>
                                          <p:spTgt spid="53"/>
                                        </p:tgtEl>
                                        <p:attrNameLst>
                                          <p:attrName>ppt_x</p:attrName>
                                        </p:attrNameLst>
                                      </p:cBhvr>
                                      <p:tavLst>
                                        <p:tav tm="0">
                                          <p:val>
                                            <p:strVal val="#ppt_x"/>
                                          </p:val>
                                        </p:tav>
                                        <p:tav tm="100000">
                                          <p:val>
                                            <p:strVal val="#ppt_x"/>
                                          </p:val>
                                        </p:tav>
                                      </p:tavLst>
                                    </p:anim>
                                    <p:anim calcmode="lin" valueType="num">
                                      <p:cBhvr>
                                        <p:cTn id="59" dur="1000" fill="hold"/>
                                        <p:tgtEl>
                                          <p:spTgt spid="5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1000"/>
                                        <p:tgtEl>
                                          <p:spTgt spid="52"/>
                                        </p:tgtEl>
                                      </p:cBhvr>
                                    </p:animEffect>
                                    <p:anim calcmode="lin" valueType="num">
                                      <p:cBhvr>
                                        <p:cTn id="63" dur="1000" fill="hold"/>
                                        <p:tgtEl>
                                          <p:spTgt spid="52"/>
                                        </p:tgtEl>
                                        <p:attrNameLst>
                                          <p:attrName>ppt_x</p:attrName>
                                        </p:attrNameLst>
                                      </p:cBhvr>
                                      <p:tavLst>
                                        <p:tav tm="0">
                                          <p:val>
                                            <p:strVal val="#ppt_x"/>
                                          </p:val>
                                        </p:tav>
                                        <p:tav tm="100000">
                                          <p:val>
                                            <p:strVal val="#ppt_x"/>
                                          </p:val>
                                        </p:tav>
                                      </p:tavLst>
                                    </p:anim>
                                    <p:anim calcmode="lin" valueType="num">
                                      <p:cBhvr>
                                        <p:cTn id="64" dur="1000" fill="hold"/>
                                        <p:tgtEl>
                                          <p:spTgt spid="5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1000"/>
                                        <p:tgtEl>
                                          <p:spTgt spid="51"/>
                                        </p:tgtEl>
                                      </p:cBhvr>
                                    </p:animEffect>
                                    <p:anim calcmode="lin" valueType="num">
                                      <p:cBhvr>
                                        <p:cTn id="68" dur="1000" fill="hold"/>
                                        <p:tgtEl>
                                          <p:spTgt spid="51"/>
                                        </p:tgtEl>
                                        <p:attrNameLst>
                                          <p:attrName>ppt_x</p:attrName>
                                        </p:attrNameLst>
                                      </p:cBhvr>
                                      <p:tavLst>
                                        <p:tav tm="0">
                                          <p:val>
                                            <p:strVal val="#ppt_x"/>
                                          </p:val>
                                        </p:tav>
                                        <p:tav tm="100000">
                                          <p:val>
                                            <p:strVal val="#ppt_x"/>
                                          </p:val>
                                        </p:tav>
                                      </p:tavLst>
                                    </p:anim>
                                    <p:anim calcmode="lin" valueType="num">
                                      <p:cBhvr>
                                        <p:cTn id="6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autoUpdateAnimBg="0"/>
      <p:bldP spid="52" grpId="0" animBg="1" autoUpdateAnimBg="0"/>
      <p:bldP spid="53" grpId="0" animBg="1" autoUpdateAnimBg="0"/>
      <p:bldP spid="50" grpId="0" animBg="1" autoUpdateAnimBg="0"/>
      <p:bldP spid="49" grpId="0" animBg="1" autoUpdateAnimBg="0"/>
      <p:bldP spid="48"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Rectangle 5"/>
          <p:cNvSpPr/>
          <p:nvPr/>
        </p:nvSpPr>
        <p:spPr>
          <a:xfrm>
            <a:off x="0" y="4267200"/>
            <a:ext cx="9144000" cy="1524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648200" y="4419600"/>
            <a:ext cx="4495800" cy="11430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b="1" dirty="0" smtClean="0">
                <a:solidFill>
                  <a:srgbClr val="008000"/>
                </a:solidFill>
                <a:latin typeface="Sans-serif"/>
                <a:cs typeface="Sans-serif"/>
              </a:rPr>
              <a:t>Thank you  </a:t>
            </a:r>
            <a:endParaRPr lang="en-US" sz="6000" b="1" dirty="0">
              <a:solidFill>
                <a:srgbClr val="008000"/>
              </a:solidFill>
              <a:latin typeface="Sans-serif"/>
              <a:cs typeface="Sans-serif"/>
            </a:endParaRPr>
          </a:p>
        </p:txBody>
      </p:sp>
      <p:pic>
        <p:nvPicPr>
          <p:cNvPr id="10" name="Picture 9"/>
          <p:cNvPicPr>
            <a:picLocks noChangeAspect="1"/>
          </p:cNvPicPr>
          <p:nvPr/>
        </p:nvPicPr>
        <p:blipFill>
          <a:blip r:embed="rId3"/>
          <a:stretch>
            <a:fillRect/>
          </a:stretch>
        </p:blipFill>
        <p:spPr>
          <a:xfrm>
            <a:off x="8610600" y="5105400"/>
            <a:ext cx="304800" cy="304800"/>
          </a:xfrm>
          <a:prstGeom prst="rect">
            <a:avLst/>
          </a:prstGeom>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89687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1-17 at 9.3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69" y="981980"/>
            <a:ext cx="6780463" cy="4809220"/>
          </a:xfrm>
          <a:prstGeom prst="rect">
            <a:avLst/>
          </a:prstGeom>
        </p:spPr>
      </p:pic>
      <p:sp>
        <p:nvSpPr>
          <p:cNvPr id="2" name="Rectangle 1"/>
          <p:cNvSpPr/>
          <p:nvPr/>
        </p:nvSpPr>
        <p:spPr>
          <a:xfrm>
            <a:off x="457200" y="5966936"/>
            <a:ext cx="8534400" cy="738664"/>
          </a:xfrm>
          <a:prstGeom prst="rect">
            <a:avLst/>
          </a:prstGeom>
        </p:spPr>
        <p:txBody>
          <a:bodyPr wrap="square">
            <a:spAutoFit/>
          </a:bodyPr>
          <a:lstStyle/>
          <a:p>
            <a:r>
              <a:rPr lang="en-US" sz="1400" b="1" dirty="0" smtClean="0">
                <a:solidFill>
                  <a:prstClr val="black">
                    <a:lumMod val="75000"/>
                    <a:lumOff val="25000"/>
                  </a:prstClr>
                </a:solidFill>
              </a:rPr>
              <a:t>Data Gathering </a:t>
            </a:r>
            <a:r>
              <a:rPr lang="en-US" sz="1400" dirty="0" smtClean="0">
                <a:solidFill>
                  <a:prstClr val="black">
                    <a:lumMod val="75000"/>
                    <a:lumOff val="25000"/>
                  </a:prstClr>
                </a:solidFill>
              </a:rPr>
              <a:t>– when members join they are asked community specific questions driven by an underlying decision tree. Members can be incentivized to answer questions by gaining points. Because </a:t>
            </a:r>
            <a:r>
              <a:rPr lang="en-US" sz="1400" dirty="0" err="1" smtClean="0">
                <a:solidFill>
                  <a:srgbClr val="008000"/>
                </a:solidFill>
              </a:rPr>
              <a:t>Tree.st</a:t>
            </a:r>
            <a:r>
              <a:rPr lang="en-US" sz="1400" dirty="0" smtClean="0">
                <a:solidFill>
                  <a:schemeClr val="tx1">
                    <a:lumMod val="85000"/>
                    <a:lumOff val="15000"/>
                  </a:schemeClr>
                </a:solidFill>
              </a:rPr>
              <a:t> </a:t>
            </a:r>
            <a:r>
              <a:rPr lang="en-US" sz="1400" dirty="0" smtClean="0">
                <a:solidFill>
                  <a:schemeClr val="tx1">
                    <a:lumMod val="75000"/>
                    <a:lumOff val="25000"/>
                  </a:schemeClr>
                </a:solidFill>
              </a:rPr>
              <a:t>gathers very specific member details we expect the lifetime value of our customers to be higher than normal</a:t>
            </a:r>
            <a:endParaRPr lang="en-US" sz="1400" dirty="0">
              <a:solidFill>
                <a:schemeClr val="tx1">
                  <a:lumMod val="75000"/>
                  <a:lumOff val="25000"/>
                </a:schemeClr>
              </a:solidFill>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A, Data Gathering</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2415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86600" y="762000"/>
            <a:ext cx="1905000" cy="5693865"/>
          </a:xfrm>
          <a:prstGeom prst="rect">
            <a:avLst/>
          </a:prstGeom>
        </p:spPr>
        <p:txBody>
          <a:bodyPr wrap="square">
            <a:spAutoFit/>
          </a:bodyPr>
          <a:lstStyle/>
          <a:p>
            <a:r>
              <a:rPr lang="en-US" sz="1400" b="1" dirty="0" smtClean="0">
                <a:solidFill>
                  <a:prstClr val="black">
                    <a:lumMod val="75000"/>
                    <a:lumOff val="25000"/>
                  </a:prstClr>
                </a:solidFill>
              </a:rPr>
              <a:t>Search</a:t>
            </a:r>
            <a:endParaRPr lang="en-US" sz="800" dirty="0">
              <a:solidFill>
                <a:prstClr val="black">
                  <a:lumMod val="75000"/>
                  <a:lumOff val="25000"/>
                </a:prstClr>
              </a:solidFill>
            </a:endParaRPr>
          </a:p>
          <a:p>
            <a:r>
              <a:rPr lang="en-US" sz="1400" dirty="0" smtClean="0">
                <a:solidFill>
                  <a:prstClr val="black">
                    <a:lumMod val="75000"/>
                    <a:lumOff val="25000"/>
                  </a:prstClr>
                </a:solidFill>
              </a:rPr>
              <a:t>Demonstrates a search for a “male” entrepreneur interested in the “software” industry who wants to either “help the world,” “make cash,” or “just learn” about startups by practicing.</a:t>
            </a:r>
          </a:p>
          <a:p>
            <a:endParaRPr lang="en-US" sz="1400" dirty="0">
              <a:solidFill>
                <a:prstClr val="black">
                  <a:lumMod val="75000"/>
                  <a:lumOff val="25000"/>
                </a:prstClr>
              </a:solidFill>
            </a:endParaRPr>
          </a:p>
          <a:p>
            <a:r>
              <a:rPr lang="en-US" sz="1400" b="1" dirty="0" err="1" smtClean="0">
                <a:solidFill>
                  <a:prstClr val="black">
                    <a:lumMod val="75000"/>
                    <a:lumOff val="25000"/>
                  </a:prstClr>
                </a:solidFill>
              </a:rPr>
              <a:t>Gamification</a:t>
            </a:r>
            <a:endParaRPr lang="en-US" sz="1400" b="1" dirty="0" smtClean="0">
              <a:solidFill>
                <a:prstClr val="black">
                  <a:lumMod val="75000"/>
                  <a:lumOff val="25000"/>
                </a:prstClr>
              </a:solidFill>
            </a:endParaRPr>
          </a:p>
          <a:p>
            <a:r>
              <a:rPr lang="en-US" sz="1400" dirty="0" smtClean="0">
                <a:solidFill>
                  <a:prstClr val="black">
                    <a:lumMod val="75000"/>
                    <a:lumOff val="25000"/>
                  </a:prstClr>
                </a:solidFill>
              </a:rPr>
              <a:t>In this community users “gain 10 points” for viewing one another, in another community users might have to “pay 10 points” to view one another. Users can also set custom points based on their schedule and availability to encourage or discourage others from contacting them.</a:t>
            </a:r>
            <a:endParaRPr lang="en-US" sz="800" b="1" dirty="0">
              <a:solidFill>
                <a:srgbClr val="008000"/>
              </a:solidFill>
            </a:endParaRPr>
          </a:p>
        </p:txBody>
      </p:sp>
      <p:sp>
        <p:nvSpPr>
          <p:cNvPr id="7" name="Title 1"/>
          <p:cNvSpPr txBox="1">
            <a:spLocks/>
          </p:cNvSpPr>
          <p:nvPr/>
        </p:nvSpPr>
        <p:spPr>
          <a:xfrm>
            <a:off x="838200" y="206377"/>
            <a:ext cx="7677150"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Appendix B – People Finder</a:t>
            </a:r>
            <a:endParaRPr lang="en-US" sz="3500" dirty="0">
              <a:solidFill>
                <a:schemeClr val="bg1"/>
              </a:solidFill>
              <a:latin typeface="Helvetica"/>
              <a:cs typeface="Helvetica"/>
            </a:endParaRPr>
          </a:p>
        </p:txBody>
      </p:sp>
      <p:pic>
        <p:nvPicPr>
          <p:cNvPr id="2" name="Picture 1" descr="Screen Shot 2012-11-17 at 9.46.20 PM.png"/>
          <p:cNvPicPr>
            <a:picLocks noChangeAspect="1"/>
          </p:cNvPicPr>
          <p:nvPr/>
        </p:nvPicPr>
        <p:blipFill rotWithShape="1">
          <a:blip r:embed="rId2">
            <a:extLst>
              <a:ext uri="{28A0092B-C50C-407E-A947-70E740481C1C}">
                <a14:useLocalDpi xmlns:a14="http://schemas.microsoft.com/office/drawing/2010/main" val="0"/>
              </a:ext>
            </a:extLst>
          </a:blip>
          <a:srcRect t="-1" b="31881"/>
          <a:stretch/>
        </p:blipFill>
        <p:spPr>
          <a:xfrm>
            <a:off x="152400" y="914400"/>
            <a:ext cx="6787407" cy="4762586"/>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B, People Finder</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426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11-17 at 9.48.24 PM.png"/>
          <p:cNvPicPr>
            <a:picLocks noChangeAspect="1"/>
          </p:cNvPicPr>
          <p:nvPr/>
        </p:nvPicPr>
        <p:blipFill rotWithShape="1">
          <a:blip r:embed="rId2">
            <a:extLst>
              <a:ext uri="{28A0092B-C50C-407E-A947-70E740481C1C}">
                <a14:useLocalDpi xmlns:a14="http://schemas.microsoft.com/office/drawing/2010/main" val="0"/>
              </a:ext>
            </a:extLst>
          </a:blip>
          <a:srcRect t="-1" b="8490"/>
          <a:stretch/>
        </p:blipFill>
        <p:spPr>
          <a:xfrm>
            <a:off x="1173334" y="937736"/>
            <a:ext cx="6797332" cy="4711044"/>
          </a:xfrm>
          <a:prstGeom prst="rect">
            <a:avLst/>
          </a:prstGeom>
        </p:spPr>
      </p:pic>
      <p:sp>
        <p:nvSpPr>
          <p:cNvPr id="5" name="Rectangle 4"/>
          <p:cNvSpPr/>
          <p:nvPr/>
        </p:nvSpPr>
        <p:spPr>
          <a:xfrm>
            <a:off x="1143000" y="5814536"/>
            <a:ext cx="6858000" cy="738664"/>
          </a:xfrm>
          <a:prstGeom prst="rect">
            <a:avLst/>
          </a:prstGeom>
        </p:spPr>
        <p:txBody>
          <a:bodyPr wrap="square">
            <a:spAutoFit/>
          </a:bodyPr>
          <a:lstStyle/>
          <a:p>
            <a:r>
              <a:rPr lang="en-US" sz="1400" b="1" dirty="0" smtClean="0">
                <a:solidFill>
                  <a:prstClr val="black">
                    <a:lumMod val="75000"/>
                    <a:lumOff val="25000"/>
                  </a:prstClr>
                </a:solidFill>
              </a:rPr>
              <a:t>Smart Groups </a:t>
            </a:r>
            <a:r>
              <a:rPr lang="en-US" sz="1400" dirty="0" smtClean="0">
                <a:solidFill>
                  <a:prstClr val="black">
                    <a:lumMod val="75000"/>
                    <a:lumOff val="25000"/>
                  </a:prstClr>
                </a:solidFill>
              </a:rPr>
              <a:t>– community members can create “smart” groups that add new and old members to the group based on how well a user matches the “smart” group’s search criteria. These “smart” groups are great for dynamic and transitory populations</a:t>
            </a:r>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C, Smart Groups</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9200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1-17 at 9.49.39 PM.png"/>
          <p:cNvPicPr>
            <a:picLocks noChangeAspect="1"/>
          </p:cNvPicPr>
          <p:nvPr/>
        </p:nvPicPr>
        <p:blipFill rotWithShape="1">
          <a:blip r:embed="rId2">
            <a:extLst>
              <a:ext uri="{28A0092B-C50C-407E-A947-70E740481C1C}">
                <a14:useLocalDpi xmlns:a14="http://schemas.microsoft.com/office/drawing/2010/main" val="0"/>
              </a:ext>
            </a:extLst>
          </a:blip>
          <a:srcRect b="25186"/>
          <a:stretch/>
        </p:blipFill>
        <p:spPr>
          <a:xfrm>
            <a:off x="1159776" y="914400"/>
            <a:ext cx="6824448" cy="4693064"/>
          </a:xfrm>
          <a:prstGeom prst="rect">
            <a:avLst/>
          </a:prstGeom>
        </p:spPr>
      </p:pic>
      <p:sp>
        <p:nvSpPr>
          <p:cNvPr id="5" name="Rectangle 4"/>
          <p:cNvSpPr/>
          <p:nvPr/>
        </p:nvSpPr>
        <p:spPr>
          <a:xfrm>
            <a:off x="1143000" y="5791200"/>
            <a:ext cx="6858000" cy="954107"/>
          </a:xfrm>
          <a:prstGeom prst="rect">
            <a:avLst/>
          </a:prstGeom>
        </p:spPr>
        <p:txBody>
          <a:bodyPr wrap="square">
            <a:spAutoFit/>
          </a:bodyPr>
          <a:lstStyle/>
          <a:p>
            <a:r>
              <a:rPr lang="en-US" sz="1400" b="1" dirty="0" smtClean="0">
                <a:solidFill>
                  <a:prstClr val="black">
                    <a:lumMod val="75000"/>
                    <a:lumOff val="25000"/>
                  </a:prstClr>
                </a:solidFill>
              </a:rPr>
              <a:t>Communication </a:t>
            </a:r>
            <a:r>
              <a:rPr lang="en-US" sz="1400" dirty="0" smtClean="0">
                <a:solidFill>
                  <a:prstClr val="black">
                    <a:lumMod val="75000"/>
                    <a:lumOff val="25000"/>
                  </a:prstClr>
                </a:solidFill>
              </a:rPr>
              <a:t>– members post messages at the “smart” group level, this keeps conversations relevant and to the point. “Smart” group messages can then be viewed at the community level where all “smart” group messages are combined into a single view uniquely made based on the member’s interest</a:t>
            </a:r>
            <a:endParaRPr lang="en-US" sz="14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16</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D, Communication</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787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title="Revenues, Gross Margin, and Cash Flows"/>
          <p:cNvGraphicFramePr/>
          <p:nvPr>
            <p:extLst>
              <p:ext uri="{D42A27DB-BD31-4B8C-83A1-F6EECF244321}">
                <p14:modId xmlns:p14="http://schemas.microsoft.com/office/powerpoint/2010/main" val="1675656352"/>
              </p:ext>
            </p:extLst>
          </p:nvPr>
        </p:nvGraphicFramePr>
        <p:xfrm>
          <a:off x="4572000" y="3505200"/>
          <a:ext cx="4343400"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46079147"/>
              </p:ext>
            </p:extLst>
          </p:nvPr>
        </p:nvGraphicFramePr>
        <p:xfrm>
          <a:off x="76200" y="35052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04800" y="1447800"/>
            <a:ext cx="8534400" cy="1631216"/>
          </a:xfrm>
          <a:prstGeom prst="rect">
            <a:avLst/>
          </a:prstGeom>
          <a:ln w="76200" cmpd="sng"/>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500" dirty="0" smtClean="0"/>
              <a:t>With two product tiers (</a:t>
            </a:r>
            <a:r>
              <a:rPr lang="en-US" sz="2500" dirty="0" err="1" smtClean="0"/>
              <a:t>SaaS</a:t>
            </a:r>
            <a:r>
              <a:rPr lang="en-US" sz="2500" dirty="0" smtClean="0"/>
              <a:t> &amp; Enterprise in-location) we will breakeven in 14 quarters (3.5 years). We expect to spend capital early on in marketing and sales. Given our projections, </a:t>
            </a:r>
            <a:r>
              <a:rPr lang="en-US" sz="2500" dirty="0" err="1" smtClean="0"/>
              <a:t>Tree.st</a:t>
            </a:r>
            <a:r>
              <a:rPr lang="en-US" sz="2500" dirty="0" smtClean="0"/>
              <a:t> will have early stage financials similar to LinkedIn and Microsoft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
        <p:nvSpPr>
          <p:cNvPr id="17" name="Rectangle 16"/>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E, Financials</a:t>
            </a:r>
          </a:p>
        </p:txBody>
      </p:sp>
      <p:pic>
        <p:nvPicPr>
          <p:cNvPr id="19" name="Picture 2" descr="http://tree.st/d/asse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671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19200" y="1697718"/>
            <a:ext cx="5410200" cy="359682"/>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smtClean="0">
                <a:solidFill>
                  <a:schemeClr val="bg1"/>
                </a:solidFill>
                <a:latin typeface="Helvetica"/>
                <a:cs typeface="Helvetica"/>
              </a:rPr>
              <a:t>2. Why </a:t>
            </a:r>
            <a:r>
              <a:rPr lang="en-US" b="1" dirty="0">
                <a:solidFill>
                  <a:schemeClr val="bg1"/>
                </a:solidFill>
                <a:latin typeface="Helvetica"/>
                <a:cs typeface="Helvetica"/>
              </a:rPr>
              <a:t>Social Discovery?</a:t>
            </a:r>
          </a:p>
        </p:txBody>
      </p:sp>
      <p:sp>
        <p:nvSpPr>
          <p:cNvPr id="4" name="Rectangle 3"/>
          <p:cNvSpPr/>
          <p:nvPr/>
        </p:nvSpPr>
        <p:spPr>
          <a:xfrm>
            <a:off x="1219200" y="2300385"/>
            <a:ext cx="5410200" cy="366615"/>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3</a:t>
            </a:r>
            <a:r>
              <a:rPr lang="en-US" b="1" dirty="0" smtClean="0">
                <a:solidFill>
                  <a:schemeClr val="bg1"/>
                </a:solidFill>
                <a:latin typeface="Helvetica"/>
                <a:cs typeface="Helvetica"/>
              </a:rPr>
              <a:t>. Problem </a:t>
            </a:r>
            <a:r>
              <a:rPr lang="en-US" b="1" dirty="0">
                <a:solidFill>
                  <a:schemeClr val="bg1"/>
                </a:solidFill>
                <a:latin typeface="Helvetica"/>
                <a:cs typeface="Helvetica"/>
              </a:rPr>
              <a:t>Summary</a:t>
            </a:r>
          </a:p>
        </p:txBody>
      </p:sp>
      <p:sp>
        <p:nvSpPr>
          <p:cNvPr id="6" name="Rectangle 5"/>
          <p:cNvSpPr/>
          <p:nvPr/>
        </p:nvSpPr>
        <p:spPr>
          <a:xfrm>
            <a:off x="1219200" y="3530244"/>
            <a:ext cx="5410200" cy="355956"/>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5</a:t>
            </a:r>
            <a:r>
              <a:rPr lang="en-US" b="1" dirty="0" smtClean="0">
                <a:solidFill>
                  <a:schemeClr val="bg1"/>
                </a:solidFill>
                <a:latin typeface="Helvetica"/>
                <a:cs typeface="Helvetica"/>
              </a:rPr>
              <a:t>. Competitive Edge – Professional Networks</a:t>
            </a:r>
            <a:endParaRPr lang="en-US" dirty="0" smtClean="0">
              <a:solidFill>
                <a:schemeClr val="bg1"/>
              </a:solidFill>
              <a:latin typeface="Helvetica"/>
              <a:cs typeface="Helvetica"/>
            </a:endParaRPr>
          </a:p>
        </p:txBody>
      </p:sp>
      <p:sp>
        <p:nvSpPr>
          <p:cNvPr id="7" name="Rectangle 6"/>
          <p:cNvSpPr/>
          <p:nvPr/>
        </p:nvSpPr>
        <p:spPr>
          <a:xfrm>
            <a:off x="1219200" y="2909985"/>
            <a:ext cx="5410200" cy="366615"/>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4</a:t>
            </a:r>
            <a:r>
              <a:rPr lang="en-US" b="1" dirty="0" smtClean="0">
                <a:solidFill>
                  <a:schemeClr val="bg1"/>
                </a:solidFill>
                <a:latin typeface="Helvetica"/>
                <a:cs typeface="Helvetica"/>
              </a:rPr>
              <a:t>. How </a:t>
            </a:r>
            <a:r>
              <a:rPr lang="en-US" b="1" dirty="0" err="1">
                <a:solidFill>
                  <a:schemeClr val="bg1"/>
                </a:solidFill>
                <a:latin typeface="Helvetica"/>
                <a:cs typeface="Helvetica"/>
              </a:rPr>
              <a:t>Tree.st</a:t>
            </a:r>
            <a:r>
              <a:rPr lang="en-US" b="1" dirty="0">
                <a:solidFill>
                  <a:schemeClr val="bg1"/>
                </a:solidFill>
                <a:latin typeface="Helvetica"/>
                <a:cs typeface="Helvetica"/>
              </a:rPr>
              <a:t> </a:t>
            </a:r>
            <a:r>
              <a:rPr lang="en-US" b="1" dirty="0" smtClean="0">
                <a:solidFill>
                  <a:schemeClr val="bg1"/>
                </a:solidFill>
                <a:latin typeface="Helvetica"/>
                <a:cs typeface="Helvetica"/>
              </a:rPr>
              <a:t>Works</a:t>
            </a:r>
            <a:endParaRPr lang="en-US" dirty="0" smtClean="0">
              <a:solidFill>
                <a:schemeClr val="bg1"/>
              </a:solidFill>
              <a:latin typeface="Helvetica"/>
              <a:cs typeface="Helvetica"/>
            </a:endParaRPr>
          </a:p>
        </p:txBody>
      </p:sp>
      <p:sp>
        <p:nvSpPr>
          <p:cNvPr id="8" name="Rectangle 7"/>
          <p:cNvSpPr/>
          <p:nvPr/>
        </p:nvSpPr>
        <p:spPr>
          <a:xfrm>
            <a:off x="1219200" y="53089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8</a:t>
            </a:r>
            <a:r>
              <a:rPr lang="en-US" b="1" dirty="0" smtClean="0">
                <a:solidFill>
                  <a:schemeClr val="bg1"/>
                </a:solidFill>
                <a:latin typeface="Helvetica"/>
                <a:cs typeface="Helvetica"/>
              </a:rPr>
              <a:t>. Competition </a:t>
            </a:r>
            <a:r>
              <a:rPr lang="en-US" b="1" dirty="0">
                <a:solidFill>
                  <a:schemeClr val="bg1"/>
                </a:solidFill>
                <a:latin typeface="Helvetica"/>
                <a:cs typeface="Helvetica"/>
              </a:rPr>
              <a:t>&amp; </a:t>
            </a:r>
            <a:r>
              <a:rPr lang="en-US" b="1" dirty="0" smtClean="0">
                <a:solidFill>
                  <a:schemeClr val="bg1"/>
                </a:solidFill>
                <a:latin typeface="Helvetica"/>
                <a:cs typeface="Helvetica"/>
              </a:rPr>
              <a:t>Monetization</a:t>
            </a:r>
            <a:endParaRPr lang="en-US" b="1" dirty="0">
              <a:solidFill>
                <a:schemeClr val="bg1"/>
              </a:solidFill>
              <a:latin typeface="Helvetica"/>
              <a:cs typeface="Helvetica"/>
            </a:endParaRPr>
          </a:p>
        </p:txBody>
      </p:sp>
      <p:sp>
        <p:nvSpPr>
          <p:cNvPr id="11" name="Rectangle 10"/>
          <p:cNvSpPr/>
          <p:nvPr/>
        </p:nvSpPr>
        <p:spPr>
          <a:xfrm>
            <a:off x="1219200" y="46993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7</a:t>
            </a:r>
            <a:r>
              <a:rPr lang="en-US" b="1" dirty="0" smtClean="0">
                <a:solidFill>
                  <a:schemeClr val="bg1"/>
                </a:solidFill>
                <a:latin typeface="Helvetica"/>
                <a:cs typeface="Helvetica"/>
              </a:rPr>
              <a:t>. Validation Case Study – MIT</a:t>
            </a:r>
            <a:endParaRPr lang="en-US" dirty="0" smtClean="0">
              <a:solidFill>
                <a:schemeClr val="bg1"/>
              </a:solidFill>
              <a:latin typeface="Helvetica"/>
              <a:cs typeface="Helvetica"/>
            </a:endParaRPr>
          </a:p>
        </p:txBody>
      </p:sp>
      <p:sp>
        <p:nvSpPr>
          <p:cNvPr id="12" name="Rectangle 11"/>
          <p:cNvSpPr/>
          <p:nvPr/>
        </p:nvSpPr>
        <p:spPr>
          <a:xfrm>
            <a:off x="1219200" y="1066800"/>
            <a:ext cx="5410200" cy="381000"/>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smtClean="0">
                <a:solidFill>
                  <a:schemeClr val="bg1"/>
                </a:solidFill>
                <a:latin typeface="Helvetica"/>
                <a:cs typeface="Helvetica"/>
              </a:rPr>
              <a:t>1. Project Overview</a:t>
            </a:r>
            <a:endParaRPr lang="en-US" b="1" dirty="0">
              <a:solidFill>
                <a:schemeClr val="bg1"/>
              </a:solidFill>
              <a:latin typeface="Helvetica"/>
              <a:cs typeface="Helvetica"/>
            </a:endParaRPr>
          </a:p>
        </p:txBody>
      </p:sp>
      <p:sp>
        <p:nvSpPr>
          <p:cNvPr id="13" name="Rectangle 12"/>
          <p:cNvSpPr/>
          <p:nvPr/>
        </p:nvSpPr>
        <p:spPr>
          <a:xfrm>
            <a:off x="1219200" y="40897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6</a:t>
            </a:r>
            <a:r>
              <a:rPr lang="en-US" b="1" dirty="0" smtClean="0">
                <a:solidFill>
                  <a:schemeClr val="bg1"/>
                </a:solidFill>
                <a:latin typeface="Helvetica"/>
                <a:cs typeface="Helvetica"/>
              </a:rPr>
              <a:t>. Competitive Edge – Consumer Communities</a:t>
            </a:r>
            <a:endParaRPr lang="en-US" dirty="0" smtClean="0">
              <a:solidFill>
                <a:schemeClr val="bg1"/>
              </a:solidFill>
              <a:latin typeface="Helvetica"/>
              <a:cs typeface="Helvetica"/>
            </a:endParaRPr>
          </a:p>
        </p:txBody>
      </p:sp>
      <p:sp>
        <p:nvSpPr>
          <p:cNvPr id="20" name="Rectangle 19"/>
          <p:cNvSpPr/>
          <p:nvPr/>
        </p:nvSpPr>
        <p:spPr>
          <a:xfrm>
            <a:off x="1219200" y="5943601"/>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smtClean="0">
                <a:solidFill>
                  <a:schemeClr val="bg1"/>
                </a:solidFill>
                <a:latin typeface="Helvetica"/>
                <a:cs typeface="Helvetica"/>
              </a:rPr>
              <a:t>Appendix A-E</a:t>
            </a:r>
            <a:endParaRPr lang="en-US" dirty="0" smtClean="0">
              <a:solidFill>
                <a:schemeClr val="bg1"/>
              </a:solidFill>
              <a:latin typeface="Helvetica"/>
              <a:cs typeface="Helvetica"/>
            </a:endParaRPr>
          </a:p>
        </p:txBody>
      </p:sp>
      <p:sp>
        <p:nvSpPr>
          <p:cNvPr id="17"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Agenda</a:t>
            </a:r>
          </a:p>
        </p:txBody>
      </p:sp>
      <p:pic>
        <p:nvPicPr>
          <p:cNvPr id="2050" name="Picture 2" descr="http://tree.st/d/asset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85769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600200" y="1130469"/>
            <a:ext cx="5943600" cy="1015663"/>
          </a:xfrm>
          <a:prstGeom prst="rect">
            <a:avLst/>
          </a:prstGeom>
          <a:ln w="76200" cmpd="sng">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dirty="0" smtClean="0">
                <a:solidFill>
                  <a:schemeClr val="tx1"/>
                </a:solidFill>
                <a:latin typeface="Helvetica"/>
                <a:cs typeface="Helvetica"/>
              </a:rPr>
              <a:t>In the span of one year, </a:t>
            </a:r>
            <a:r>
              <a:rPr lang="en-US" sz="2000" dirty="0" err="1" smtClean="0">
                <a:solidFill>
                  <a:schemeClr val="tx1"/>
                </a:solidFill>
                <a:latin typeface="Helvetica"/>
                <a:cs typeface="Helvetica"/>
              </a:rPr>
              <a:t>Tree.st’s</a:t>
            </a:r>
            <a:r>
              <a:rPr lang="en-US" sz="2000" dirty="0" smtClean="0">
                <a:solidFill>
                  <a:schemeClr val="tx1"/>
                </a:solidFill>
                <a:latin typeface="Helvetica"/>
                <a:cs typeface="Helvetica"/>
              </a:rPr>
              <a:t> main product was developed from the ground up via 60+ face-to-face interviews</a:t>
            </a:r>
            <a:endParaRPr lang="en-US" sz="2000" dirty="0">
              <a:solidFill>
                <a:schemeClr val="tx1"/>
              </a:solidFill>
              <a:latin typeface="Helvetica"/>
              <a:cs typeface="Helvetica"/>
            </a:endParaRPr>
          </a:p>
        </p:txBody>
      </p:sp>
      <p:graphicFrame>
        <p:nvGraphicFramePr>
          <p:cNvPr id="3" name="Table 2"/>
          <p:cNvGraphicFramePr>
            <a:graphicFrameLocks noGrp="1"/>
          </p:cNvGraphicFramePr>
          <p:nvPr>
            <p:extLst>
              <p:ext uri="{D42A27DB-BD31-4B8C-83A1-F6EECF244321}">
                <p14:modId xmlns:p14="http://schemas.microsoft.com/office/powerpoint/2010/main" val="3629256407"/>
              </p:ext>
            </p:extLst>
          </p:nvPr>
        </p:nvGraphicFramePr>
        <p:xfrm>
          <a:off x="1371600" y="2667000"/>
          <a:ext cx="6629400" cy="3708400"/>
        </p:xfrm>
        <a:graphic>
          <a:graphicData uri="http://schemas.openxmlformats.org/drawingml/2006/table">
            <a:tbl>
              <a:tblPr firstRow="1" bandRow="1">
                <a:tableStyleId>{5C22544A-7EE6-4342-B048-85BDC9FD1C3A}</a:tableStyleId>
              </a:tblPr>
              <a:tblGrid>
                <a:gridCol w="1838992"/>
                <a:gridCol w="4790408"/>
              </a:tblGrid>
              <a:tr h="370840">
                <a:tc>
                  <a:txBody>
                    <a:bodyPr/>
                    <a:lstStyle/>
                    <a:p>
                      <a:r>
                        <a:rPr lang="en-US" sz="1200" b="0" dirty="0" smtClean="0">
                          <a:solidFill>
                            <a:schemeClr val="bg1"/>
                          </a:solidFill>
                          <a:latin typeface="Helvetica"/>
                          <a:cs typeface="Helvetica"/>
                        </a:rPr>
                        <a:t>MAIN</a:t>
                      </a:r>
                      <a:r>
                        <a:rPr lang="en-US" sz="1200" b="0" baseline="0" dirty="0" smtClean="0">
                          <a:solidFill>
                            <a:schemeClr val="bg1"/>
                          </a:solidFill>
                          <a:latin typeface="Helvetica"/>
                          <a:cs typeface="Helvetica"/>
                        </a:rPr>
                        <a:t> PRODUCT</a:t>
                      </a:r>
                      <a:endParaRPr lang="en-US" sz="1200" b="0"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b="0" dirty="0" smtClean="0">
                          <a:latin typeface="Helvetica"/>
                          <a:cs typeface="Helvetica"/>
                          <a:hlinkClick r:id="rId3"/>
                        </a:rPr>
                        <a:t>www.tree.st</a:t>
                      </a:r>
                      <a:endParaRPr lang="en-US" b="0" dirty="0">
                        <a:solidFill>
                          <a:srgbClr val="000000"/>
                        </a:solidFill>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dirty="0" smtClean="0">
                          <a:solidFill>
                            <a:schemeClr val="bg1"/>
                          </a:solidFill>
                          <a:latin typeface="Helvetica"/>
                          <a:cs typeface="Helvetica"/>
                        </a:rPr>
                        <a:t>DEMO VIDEOS</a:t>
                      </a:r>
                      <a:endParaRPr lang="en-US" sz="1200"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hlinkClick r:id="rId4"/>
                        </a:rPr>
                        <a:t>www.tree.st/d/how</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dirty="0" smtClean="0">
                          <a:solidFill>
                            <a:schemeClr val="bg1"/>
                          </a:solidFill>
                          <a:latin typeface="Helvetica"/>
                          <a:cs typeface="Helvetica"/>
                        </a:rPr>
                        <a:t>DEMO</a:t>
                      </a:r>
                      <a:r>
                        <a:rPr lang="en-US" sz="1200" baseline="0" dirty="0" smtClean="0">
                          <a:solidFill>
                            <a:schemeClr val="bg1"/>
                          </a:solidFill>
                          <a:latin typeface="Helvetica"/>
                          <a:cs typeface="Helvetica"/>
                        </a:rPr>
                        <a:t> COMMUNITY</a:t>
                      </a:r>
                      <a:endParaRPr lang="en-US" sz="1200"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hlinkClick r:id="rId5"/>
                        </a:rPr>
                        <a:t>www.tree.st/mit</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dirty="0" smtClean="0">
                          <a:solidFill>
                            <a:schemeClr val="bg1"/>
                          </a:solidFill>
                          <a:latin typeface="Helvetica"/>
                          <a:cs typeface="Helvetica"/>
                        </a:rPr>
                        <a:t>INTELLECTUAL</a:t>
                      </a:r>
                      <a:endParaRPr lang="en-US" sz="1200"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rPr>
                        <a:t>1 Provisional</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dirty="0" smtClean="0">
                          <a:solidFill>
                            <a:schemeClr val="bg1"/>
                          </a:solidFill>
                          <a:latin typeface="Helvetica"/>
                          <a:cs typeface="Helvetica"/>
                        </a:rPr>
                        <a:t>VALIDATION</a:t>
                      </a:r>
                      <a:endParaRPr lang="en-US" sz="1200"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rPr>
                        <a:t>Tested with 700+ users</a:t>
                      </a: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sz="1200"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Product-market-fit</a:t>
                      </a:r>
                      <a:r>
                        <a:rPr lang="en-US" baseline="0" dirty="0" smtClean="0">
                          <a:latin typeface="Helvetica"/>
                          <a:cs typeface="Helvetica"/>
                        </a:rPr>
                        <a:t> shown</a:t>
                      </a:r>
                      <a:endParaRPr lang="en-US" dirty="0" smtClean="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dirty="0" smtClean="0">
                          <a:solidFill>
                            <a:schemeClr val="bg1"/>
                          </a:solidFill>
                          <a:latin typeface="Helvetica"/>
                          <a:cs typeface="Helvetica"/>
                        </a:rPr>
                        <a:t>NEXT STEPS</a:t>
                      </a:r>
                      <a:endParaRPr lang="en-US" sz="1200"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rPr>
                        <a:t>Develop</a:t>
                      </a:r>
                      <a:r>
                        <a:rPr lang="en-US" baseline="0" dirty="0" smtClean="0">
                          <a:latin typeface="Helvetica"/>
                          <a:cs typeface="Helvetica"/>
                        </a:rPr>
                        <a:t> commercialization page</a:t>
                      </a: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Develop marketing material</a:t>
                      </a: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Develop sales funnel</a:t>
                      </a: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Customer-acquisition validation</a:t>
                      </a:r>
                      <a:endParaRPr lang="en-US" dirty="0" smtClean="0">
                        <a:latin typeface="Helvetica"/>
                        <a:cs typeface="Helvetica"/>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
        <p:nvSpPr>
          <p:cNvPr id="13" name="Rectangle 12"/>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Project Overview</a:t>
            </a:r>
          </a:p>
        </p:txBody>
      </p:sp>
      <p:pic>
        <p:nvPicPr>
          <p:cNvPr id="15" name="Picture 2" descr="http://tree.st/d/assets/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57300" y="914400"/>
            <a:ext cx="6629400" cy="1447800"/>
          </a:xfrm>
          <a:prstGeom prst="rect">
            <a:avLst/>
          </a:prstGeom>
          <a:noFill/>
          <a:ln w="762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2753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171700" y="1130469"/>
            <a:ext cx="5029200" cy="400110"/>
          </a:xfrm>
          <a:prstGeom prst="rect">
            <a:avLst/>
          </a:prstGeom>
          <a:ln w="76200" cmpd="sng">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endParaRPr lang="en-US" sz="2000" dirty="0">
              <a:solidFill>
                <a:srgbClr val="000000"/>
              </a:solidFill>
              <a:latin typeface="Helvetica"/>
              <a:cs typeface="Helvetica"/>
            </a:endParaRPr>
          </a:p>
        </p:txBody>
      </p:sp>
      <p:grpSp>
        <p:nvGrpSpPr>
          <p:cNvPr id="4" name="Group 3"/>
          <p:cNvGrpSpPr/>
          <p:nvPr/>
        </p:nvGrpSpPr>
        <p:grpSpPr>
          <a:xfrm>
            <a:off x="838200" y="2414391"/>
            <a:ext cx="7467600" cy="3863537"/>
            <a:chOff x="1066800" y="2414391"/>
            <a:chExt cx="7467600" cy="3863537"/>
          </a:xfrm>
        </p:grpSpPr>
        <p:pic>
          <p:nvPicPr>
            <p:cNvPr id="19" name="Picture 18"/>
            <p:cNvPicPr>
              <a:picLocks noChangeAspect="1"/>
            </p:cNvPicPr>
            <p:nvPr/>
          </p:nvPicPr>
          <p:blipFill rotWithShape="1">
            <a:blip r:embed="rId2"/>
            <a:srcRect t="27876" b="28158"/>
            <a:stretch/>
          </p:blipFill>
          <p:spPr>
            <a:xfrm>
              <a:off x="1066800" y="2414391"/>
              <a:ext cx="7467600" cy="2462409"/>
            </a:xfrm>
            <a:prstGeom prst="rect">
              <a:avLst/>
            </a:prstGeom>
          </p:spPr>
        </p:pic>
        <p:sp>
          <p:nvSpPr>
            <p:cNvPr id="9" name="TextBox 8"/>
            <p:cNvSpPr txBox="1"/>
            <p:nvPr/>
          </p:nvSpPr>
          <p:spPr>
            <a:xfrm>
              <a:off x="1600200" y="4800600"/>
              <a:ext cx="2743200" cy="1477328"/>
            </a:xfrm>
            <a:prstGeom prst="rect">
              <a:avLst/>
            </a:prstGeom>
            <a:noFill/>
            <a:effectLst/>
          </p:spPr>
          <p:txBody>
            <a:bodyPr wrap="square" rtlCol="0">
              <a:spAutoFit/>
            </a:bodyPr>
            <a:lstStyle/>
            <a:p>
              <a:r>
                <a:rPr lang="en-US" dirty="0" smtClean="0">
                  <a:solidFill>
                    <a:schemeClr val="tx1">
                      <a:lumMod val="75000"/>
                      <a:lumOff val="25000"/>
                    </a:schemeClr>
                  </a:solidFill>
                  <a:latin typeface="Helvetica"/>
                  <a:cs typeface="Helvetica"/>
                </a:rPr>
                <a:t>Vision allowed the caveman to see physical traits in others to build teams to achieve goals and innovate</a:t>
              </a:r>
              <a:endParaRPr lang="en-US" dirty="0">
                <a:solidFill>
                  <a:schemeClr val="tx1">
                    <a:lumMod val="75000"/>
                    <a:lumOff val="25000"/>
                  </a:schemeClr>
                </a:solidFill>
                <a:latin typeface="Helvetica"/>
                <a:cs typeface="Helvetica"/>
              </a:endParaRPr>
            </a:p>
          </p:txBody>
        </p:sp>
        <p:sp>
          <p:nvSpPr>
            <p:cNvPr id="10" name="TextBox 9"/>
            <p:cNvSpPr txBox="1"/>
            <p:nvPr/>
          </p:nvSpPr>
          <p:spPr>
            <a:xfrm>
              <a:off x="4953000" y="4798873"/>
              <a:ext cx="3048000" cy="1477328"/>
            </a:xfrm>
            <a:prstGeom prst="rect">
              <a:avLst/>
            </a:prstGeom>
            <a:noFill/>
            <a:effectLst/>
          </p:spPr>
          <p:txBody>
            <a:bodyPr wrap="square" rtlCol="0">
              <a:spAutoFit/>
            </a:bodyPr>
            <a:lstStyle/>
            <a:p>
              <a:r>
                <a:rPr lang="en-US" dirty="0" smtClean="0">
                  <a:solidFill>
                    <a:schemeClr val="tx1">
                      <a:lumMod val="75000"/>
                      <a:lumOff val="25000"/>
                    </a:schemeClr>
                  </a:solidFill>
                  <a:latin typeface="Helvetica"/>
                  <a:cs typeface="Helvetica"/>
                </a:rPr>
                <a:t>Today we are blind, as there are few tools for individuals in organizations to find one another based on intellectual traits</a:t>
              </a:r>
              <a:endParaRPr lang="en-US" dirty="0">
                <a:solidFill>
                  <a:schemeClr val="tx1">
                    <a:lumMod val="75000"/>
                    <a:lumOff val="25000"/>
                  </a:schemeClr>
                </a:solidFill>
                <a:latin typeface="Helvetica"/>
                <a:cs typeface="Helvetica"/>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
        <p:nvSpPr>
          <p:cNvPr id="13" name="Rectangle 12"/>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Why Social Discovery?</a:t>
            </a:r>
          </a:p>
        </p:txBody>
      </p:sp>
      <p:pic>
        <p:nvPicPr>
          <p:cNvPr id="20"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257300" y="914400"/>
            <a:ext cx="6629400" cy="1447800"/>
            <a:chOff x="-1676400" y="1676400"/>
            <a:chExt cx="6629400" cy="1447800"/>
          </a:xfrm>
        </p:grpSpPr>
        <p:sp>
          <p:nvSpPr>
            <p:cNvPr id="12" name="TextBox 11"/>
            <p:cNvSpPr txBox="1"/>
            <p:nvPr/>
          </p:nvSpPr>
          <p:spPr>
            <a:xfrm>
              <a:off x="-1333500" y="1892469"/>
              <a:ext cx="5943600" cy="1015663"/>
            </a:xfrm>
            <a:prstGeom prst="rect">
              <a:avLst/>
            </a:prstGeom>
            <a:ln w="76200" cmpd="sng">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dirty="0">
                  <a:solidFill>
                    <a:srgbClr val="000000"/>
                  </a:solidFill>
                  <a:latin typeface="Helvetica"/>
                  <a:cs typeface="Helvetica"/>
                </a:rPr>
                <a:t>Humans are social beings. To socialize, we group ourselves based on the traits we find in the people around us</a:t>
              </a:r>
            </a:p>
          </p:txBody>
        </p:sp>
        <p:sp>
          <p:nvSpPr>
            <p:cNvPr id="14" name="Rectangle 13"/>
            <p:cNvSpPr/>
            <p:nvPr/>
          </p:nvSpPr>
          <p:spPr>
            <a:xfrm>
              <a:off x="-1676400" y="1676400"/>
              <a:ext cx="6629400" cy="1447800"/>
            </a:xfrm>
            <a:prstGeom prst="rect">
              <a:avLst/>
            </a:prstGeom>
            <a:noFill/>
            <a:ln w="762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74809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67600" y="1066800"/>
            <a:ext cx="1244600" cy="1244600"/>
          </a:xfrm>
          <a:prstGeom prst="rect">
            <a:avLst/>
          </a:prstGeom>
        </p:spPr>
      </p:pic>
      <p:pic>
        <p:nvPicPr>
          <p:cNvPr id="4" name="Picture 3"/>
          <p:cNvPicPr>
            <a:picLocks noChangeAspect="1"/>
          </p:cNvPicPr>
          <p:nvPr/>
        </p:nvPicPr>
        <p:blipFill>
          <a:blip r:embed="rId3"/>
          <a:stretch>
            <a:fillRect/>
          </a:stretch>
        </p:blipFill>
        <p:spPr>
          <a:xfrm>
            <a:off x="7391400" y="2667000"/>
            <a:ext cx="1511300" cy="1014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a:off x="7543800" y="4038600"/>
            <a:ext cx="1212558" cy="1478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914400" y="838200"/>
            <a:ext cx="6400800" cy="5909311"/>
          </a:xfrm>
          <a:prstGeom prst="rect">
            <a:avLst/>
          </a:prstGeom>
          <a:solidFill>
            <a:schemeClr val="bg1"/>
          </a:solidFill>
        </p:spPr>
        <p:txBody>
          <a:bodyPr wrap="square">
            <a:spAutoFit/>
          </a:bodyPr>
          <a:lstStyle/>
          <a:p>
            <a:r>
              <a:rPr lang="en-US" dirty="0">
                <a:solidFill>
                  <a:schemeClr val="tx1">
                    <a:lumMod val="85000"/>
                    <a:lumOff val="15000"/>
                  </a:schemeClr>
                </a:solidFill>
              </a:rPr>
              <a:t>As globalization removes national barriers, companies will compete more and more on a global level. As a consequence, the innovation these </a:t>
            </a:r>
            <a:r>
              <a:rPr lang="en-US" dirty="0" smtClean="0">
                <a:solidFill>
                  <a:schemeClr val="tx1">
                    <a:lumMod val="85000"/>
                    <a:lumOff val="15000"/>
                  </a:schemeClr>
                </a:solidFill>
              </a:rPr>
              <a:t>companies generate </a:t>
            </a:r>
            <a:r>
              <a:rPr lang="en-US" dirty="0">
                <a:solidFill>
                  <a:schemeClr val="tx1">
                    <a:lumMod val="85000"/>
                    <a:lumOff val="15000"/>
                  </a:schemeClr>
                </a:solidFill>
              </a:rPr>
              <a:t>will be the greatest differentiator between winners and </a:t>
            </a:r>
            <a:r>
              <a:rPr lang="en-US" dirty="0" smtClean="0">
                <a:solidFill>
                  <a:schemeClr val="tx1">
                    <a:lumMod val="85000"/>
                    <a:lumOff val="15000"/>
                  </a:schemeClr>
                </a:solidFill>
              </a:rPr>
              <a:t>losers.</a:t>
            </a:r>
          </a:p>
          <a:p>
            <a:endParaRPr lang="en-US" dirty="0">
              <a:solidFill>
                <a:schemeClr val="tx1">
                  <a:lumMod val="85000"/>
                  <a:lumOff val="15000"/>
                </a:schemeClr>
              </a:solidFill>
            </a:endParaRPr>
          </a:p>
          <a:p>
            <a:r>
              <a:rPr lang="en-US" dirty="0" smtClean="0">
                <a:solidFill>
                  <a:schemeClr val="tx1">
                    <a:lumMod val="85000"/>
                    <a:lumOff val="15000"/>
                  </a:schemeClr>
                </a:solidFill>
              </a:rPr>
              <a:t>The </a:t>
            </a:r>
            <a:r>
              <a:rPr lang="en-US" dirty="0">
                <a:solidFill>
                  <a:schemeClr val="tx1">
                    <a:lumMod val="85000"/>
                    <a:lumOff val="15000"/>
                  </a:schemeClr>
                </a:solidFill>
              </a:rPr>
              <a:t>greatest barrier of innovation is silo-</a:t>
            </a:r>
            <a:r>
              <a:rPr lang="en-US" dirty="0" err="1">
                <a:solidFill>
                  <a:schemeClr val="tx1">
                    <a:lumMod val="85000"/>
                    <a:lumOff val="15000"/>
                  </a:schemeClr>
                </a:solidFill>
              </a:rPr>
              <a:t>ed</a:t>
            </a:r>
            <a:r>
              <a:rPr lang="en-US" dirty="0">
                <a:solidFill>
                  <a:schemeClr val="tx1">
                    <a:lumMod val="85000"/>
                    <a:lumOff val="15000"/>
                  </a:schemeClr>
                </a:solidFill>
              </a:rPr>
              <a:t> thinking. Departmental silos, program silos, functional silos, and cultural silos – impede innovation at organizations from taking </a:t>
            </a:r>
            <a:r>
              <a:rPr lang="en-US" dirty="0" smtClean="0">
                <a:solidFill>
                  <a:schemeClr val="tx1">
                    <a:lumMod val="85000"/>
                    <a:lumOff val="15000"/>
                  </a:schemeClr>
                </a:solidFill>
              </a:rPr>
              <a:t>place. If </a:t>
            </a:r>
            <a:r>
              <a:rPr lang="en-US" dirty="0">
                <a:solidFill>
                  <a:schemeClr val="tx1">
                    <a:lumMod val="85000"/>
                    <a:lumOff val="15000"/>
                  </a:schemeClr>
                </a:solidFill>
              </a:rPr>
              <a:t>silo-</a:t>
            </a:r>
            <a:r>
              <a:rPr lang="en-US" dirty="0" err="1">
                <a:solidFill>
                  <a:schemeClr val="tx1">
                    <a:lumMod val="85000"/>
                    <a:lumOff val="15000"/>
                  </a:schemeClr>
                </a:solidFill>
              </a:rPr>
              <a:t>ed</a:t>
            </a:r>
            <a:r>
              <a:rPr lang="en-US" dirty="0">
                <a:solidFill>
                  <a:schemeClr val="tx1">
                    <a:lumMod val="85000"/>
                    <a:lumOff val="15000"/>
                  </a:schemeClr>
                </a:solidFill>
              </a:rPr>
              <a:t> thinking is innovation’s greatest barrier, inter-disciplinary, inter-cultural </a:t>
            </a:r>
            <a:r>
              <a:rPr lang="en-US" dirty="0" smtClean="0">
                <a:solidFill>
                  <a:schemeClr val="tx1">
                    <a:lumMod val="85000"/>
                    <a:lumOff val="15000"/>
                  </a:schemeClr>
                </a:solidFill>
              </a:rPr>
              <a:t>and </a:t>
            </a:r>
            <a:r>
              <a:rPr lang="en-US" dirty="0">
                <a:solidFill>
                  <a:schemeClr val="tx1">
                    <a:lumMod val="85000"/>
                    <a:lumOff val="15000"/>
                  </a:schemeClr>
                </a:solidFill>
              </a:rPr>
              <a:t>inter-departmental communication is its greatest </a:t>
            </a:r>
            <a:r>
              <a:rPr lang="en-US" dirty="0" smtClean="0">
                <a:solidFill>
                  <a:schemeClr val="tx1">
                    <a:lumMod val="85000"/>
                    <a:lumOff val="15000"/>
                  </a:schemeClr>
                </a:solidFill>
              </a:rPr>
              <a:t>driver</a:t>
            </a:r>
            <a:r>
              <a:rPr lang="en-US" baseline="30000" dirty="0" smtClean="0">
                <a:solidFill>
                  <a:schemeClr val="tx1">
                    <a:lumMod val="85000"/>
                    <a:lumOff val="15000"/>
                  </a:schemeClr>
                </a:solidFill>
              </a:rPr>
              <a:t>1</a:t>
            </a:r>
            <a:r>
              <a:rPr lang="en-US" dirty="0" smtClean="0">
                <a:solidFill>
                  <a:schemeClr val="tx1">
                    <a:lumMod val="85000"/>
                    <a:lumOff val="15000"/>
                  </a:schemeClr>
                </a:solidFill>
              </a:rPr>
              <a:t>.</a:t>
            </a:r>
            <a:endParaRPr lang="en-US" dirty="0">
              <a:solidFill>
                <a:schemeClr val="tx1">
                  <a:lumMod val="85000"/>
                  <a:lumOff val="15000"/>
                </a:schemeClr>
              </a:solidFill>
            </a:endParaRPr>
          </a:p>
          <a:p>
            <a:endParaRPr lang="en-US" dirty="0" smtClean="0">
              <a:solidFill>
                <a:schemeClr val="tx1">
                  <a:lumMod val="85000"/>
                  <a:lumOff val="15000"/>
                </a:schemeClr>
              </a:solidFill>
            </a:endParaRPr>
          </a:p>
          <a:p>
            <a:r>
              <a:rPr lang="en-US" dirty="0" smtClean="0">
                <a:solidFill>
                  <a:schemeClr val="tx1">
                    <a:lumMod val="85000"/>
                    <a:lumOff val="15000"/>
                  </a:schemeClr>
                </a:solidFill>
              </a:rPr>
              <a:t>This </a:t>
            </a:r>
            <a:r>
              <a:rPr lang="en-US" dirty="0">
                <a:solidFill>
                  <a:schemeClr val="tx1">
                    <a:lumMod val="85000"/>
                    <a:lumOff val="15000"/>
                  </a:schemeClr>
                </a:solidFill>
              </a:rPr>
              <a:t>is an </a:t>
            </a:r>
            <a:r>
              <a:rPr lang="en-US" dirty="0" smtClean="0">
                <a:solidFill>
                  <a:schemeClr val="tx1">
                    <a:lumMod val="85000"/>
                    <a:lumOff val="15000"/>
                  </a:schemeClr>
                </a:solidFill>
              </a:rPr>
              <a:t>urgent </a:t>
            </a:r>
            <a:r>
              <a:rPr lang="en-US" dirty="0">
                <a:solidFill>
                  <a:schemeClr val="tx1">
                    <a:lumMod val="85000"/>
                    <a:lumOff val="15000"/>
                  </a:schemeClr>
                </a:solidFill>
              </a:rPr>
              <a:t>and very real </a:t>
            </a:r>
            <a:r>
              <a:rPr lang="en-US" dirty="0" smtClean="0">
                <a:solidFill>
                  <a:schemeClr val="tx1">
                    <a:lumMod val="85000"/>
                    <a:lumOff val="15000"/>
                  </a:schemeClr>
                </a:solidFill>
              </a:rPr>
              <a:t>problem. </a:t>
            </a:r>
            <a:r>
              <a:rPr lang="en-US" dirty="0">
                <a:solidFill>
                  <a:schemeClr val="tx1">
                    <a:lumMod val="85000"/>
                    <a:lumOff val="15000"/>
                  </a:schemeClr>
                </a:solidFill>
              </a:rPr>
              <a:t>Much research from Prof. </a:t>
            </a:r>
            <a:r>
              <a:rPr lang="en-US" dirty="0" err="1">
                <a:solidFill>
                  <a:schemeClr val="tx1">
                    <a:lumMod val="85000"/>
                    <a:lumOff val="15000"/>
                  </a:schemeClr>
                </a:solidFill>
              </a:rPr>
              <a:t>Piskorski</a:t>
            </a:r>
            <a:r>
              <a:rPr lang="en-US" dirty="0">
                <a:solidFill>
                  <a:schemeClr val="tx1">
                    <a:lumMod val="85000"/>
                    <a:lumOff val="15000"/>
                  </a:schemeClr>
                </a:solidFill>
              </a:rPr>
              <a:t> (HBS</a:t>
            </a:r>
            <a:r>
              <a:rPr lang="en-US" dirty="0" smtClean="0">
                <a:solidFill>
                  <a:schemeClr val="tx1">
                    <a:lumMod val="85000"/>
                    <a:lumOff val="15000"/>
                  </a:schemeClr>
                </a:solidFill>
              </a:rPr>
              <a:t>)</a:t>
            </a:r>
            <a:r>
              <a:rPr lang="en-US" baseline="30000" dirty="0" smtClean="0">
                <a:solidFill>
                  <a:schemeClr val="tx1">
                    <a:lumMod val="85000"/>
                    <a:lumOff val="15000"/>
                  </a:schemeClr>
                </a:solidFill>
              </a:rPr>
              <a:t>2</a:t>
            </a:r>
            <a:r>
              <a:rPr lang="en-US" dirty="0" smtClean="0">
                <a:solidFill>
                  <a:schemeClr val="tx1">
                    <a:lumMod val="85000"/>
                    <a:lumOff val="15000"/>
                  </a:schemeClr>
                </a:solidFill>
              </a:rPr>
              <a:t>, </a:t>
            </a:r>
            <a:r>
              <a:rPr lang="en-US" dirty="0">
                <a:solidFill>
                  <a:schemeClr val="tx1">
                    <a:lumMod val="85000"/>
                    <a:lumOff val="15000"/>
                  </a:schemeClr>
                </a:solidFill>
              </a:rPr>
              <a:t>Anthony J. Bradley (VP at Gartner Research</a:t>
            </a:r>
            <a:r>
              <a:rPr lang="en-US" dirty="0" smtClean="0">
                <a:solidFill>
                  <a:schemeClr val="tx1">
                    <a:lumMod val="85000"/>
                    <a:lumOff val="15000"/>
                  </a:schemeClr>
                </a:solidFill>
              </a:rPr>
              <a:t>)</a:t>
            </a:r>
            <a:r>
              <a:rPr lang="en-US" baseline="30000" dirty="0" smtClean="0">
                <a:solidFill>
                  <a:schemeClr val="tx1">
                    <a:lumMod val="85000"/>
                    <a:lumOff val="15000"/>
                  </a:schemeClr>
                </a:solidFill>
              </a:rPr>
              <a:t>3</a:t>
            </a:r>
            <a:r>
              <a:rPr lang="en-US" dirty="0" smtClean="0">
                <a:solidFill>
                  <a:schemeClr val="tx1">
                    <a:lumMod val="85000"/>
                    <a:lumOff val="15000"/>
                  </a:schemeClr>
                </a:solidFill>
              </a:rPr>
              <a:t>, </a:t>
            </a:r>
            <a:r>
              <a:rPr lang="en-US" dirty="0">
                <a:solidFill>
                  <a:schemeClr val="tx1">
                    <a:lumMod val="85000"/>
                    <a:lumOff val="15000"/>
                  </a:schemeClr>
                </a:solidFill>
              </a:rPr>
              <a:t>among </a:t>
            </a:r>
            <a:r>
              <a:rPr lang="en-US" dirty="0" smtClean="0">
                <a:solidFill>
                  <a:schemeClr val="tx1">
                    <a:lumMod val="85000"/>
                    <a:lumOff val="15000"/>
                  </a:schemeClr>
                </a:solidFill>
              </a:rPr>
              <a:t>other premier </a:t>
            </a:r>
            <a:r>
              <a:rPr lang="en-US" dirty="0">
                <a:solidFill>
                  <a:schemeClr val="tx1">
                    <a:lumMod val="85000"/>
                    <a:lumOff val="15000"/>
                  </a:schemeClr>
                </a:solidFill>
              </a:rPr>
              <a:t>research groups has been done in this space. When one analyzes why </a:t>
            </a:r>
            <a:r>
              <a:rPr lang="en-US" dirty="0" smtClean="0">
                <a:solidFill>
                  <a:schemeClr val="tx1">
                    <a:lumMod val="85000"/>
                    <a:lumOff val="15000"/>
                  </a:schemeClr>
                </a:solidFill>
              </a:rPr>
              <a:t>Kodak’s market share has significantly dropped, </a:t>
            </a:r>
            <a:r>
              <a:rPr lang="en-US" dirty="0">
                <a:solidFill>
                  <a:schemeClr val="tx1">
                    <a:lumMod val="85000"/>
                    <a:lumOff val="15000"/>
                  </a:schemeClr>
                </a:solidFill>
              </a:rPr>
              <a:t>or why Apple has exploded with success, the existence or the lack of silo-</a:t>
            </a:r>
            <a:r>
              <a:rPr lang="en-US" dirty="0" err="1">
                <a:solidFill>
                  <a:schemeClr val="tx1">
                    <a:lumMod val="85000"/>
                    <a:lumOff val="15000"/>
                  </a:schemeClr>
                </a:solidFill>
              </a:rPr>
              <a:t>ed</a:t>
            </a:r>
            <a:r>
              <a:rPr lang="en-US" dirty="0">
                <a:solidFill>
                  <a:schemeClr val="tx1">
                    <a:lumMod val="85000"/>
                    <a:lumOff val="15000"/>
                  </a:schemeClr>
                </a:solidFill>
              </a:rPr>
              <a:t> communication is at the center of the conversation.</a:t>
            </a:r>
          </a:p>
          <a:p>
            <a:endParaRPr lang="en-US" dirty="0" smtClean="0">
              <a:solidFill>
                <a:schemeClr val="tx1">
                  <a:lumMod val="85000"/>
                  <a:lumOff val="15000"/>
                </a:schemeClr>
              </a:solidFill>
            </a:endParaRPr>
          </a:p>
          <a:p>
            <a:r>
              <a:rPr lang="en-US" sz="1200" dirty="0" smtClean="0">
                <a:solidFill>
                  <a:schemeClr val="tx1">
                    <a:lumMod val="85000"/>
                    <a:lumOff val="15000"/>
                  </a:schemeClr>
                </a:solidFill>
              </a:rPr>
              <a:t>[1] “Medici Effect.” [2] </a:t>
            </a:r>
            <a:r>
              <a:rPr lang="en-US" sz="1200" dirty="0" err="1" smtClean="0">
                <a:solidFill>
                  <a:schemeClr val="tx1">
                    <a:lumMod val="85000"/>
                    <a:lumOff val="15000"/>
                  </a:schemeClr>
                </a:solidFill>
              </a:rPr>
              <a:t>Piskorski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Mikolaj</a:t>
            </a:r>
            <a:r>
              <a:rPr lang="en-US" sz="1200" dirty="0" smtClean="0">
                <a:solidFill>
                  <a:schemeClr val="tx1">
                    <a:lumMod val="85000"/>
                    <a:lumOff val="15000"/>
                  </a:schemeClr>
                </a:solidFill>
              </a:rPr>
              <a:t> Jan. "Social Strategies That Work." Harvard Business Review 89, no. 11 (November 2011): 116–122. [3] </a:t>
            </a:r>
            <a:r>
              <a:rPr lang="en-US" sz="1200" dirty="0">
                <a:solidFill>
                  <a:schemeClr val="tx1">
                    <a:lumMod val="85000"/>
                    <a:lumOff val="15000"/>
                  </a:schemeClr>
                </a:solidFill>
              </a:rPr>
              <a:t>Bradley, Anthony J. “The Social Organization.” Harvard Review Press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13" name="Rectangle 12"/>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Problem Summary</a:t>
            </a:r>
          </a:p>
        </p:txBody>
      </p:sp>
      <p:pic>
        <p:nvPicPr>
          <p:cNvPr id="18" name="Picture 2" descr="http://tree.st/d/asse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7644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762000" y="817602"/>
            <a:ext cx="83820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rgbClr val="008000"/>
                </a:solidFill>
              </a:rPr>
              <a:t> </a:t>
            </a:r>
            <a:r>
              <a:rPr lang="en-US" sz="1500" dirty="0" smtClean="0">
                <a:solidFill>
                  <a:srgbClr val="262626"/>
                </a:solidFill>
              </a:rPr>
              <a:t>creates customizable social discovery and networking tools for organizations and communities. Via a four-step process </a:t>
            </a:r>
            <a:r>
              <a:rPr lang="en-US" sz="1500" dirty="0" err="1" smtClean="0">
                <a:solidFill>
                  <a:srgbClr val="008000"/>
                </a:solidFill>
              </a:rPr>
              <a:t>Tree.st</a:t>
            </a:r>
            <a:r>
              <a:rPr lang="en-US" sz="1500" dirty="0" smtClean="0">
                <a:solidFill>
                  <a:srgbClr val="404040"/>
                </a:solidFill>
              </a:rPr>
              <a:t> allows people to easily find one another to innovate and/or create value</a:t>
            </a:r>
            <a:endParaRPr lang="en-US" sz="1500" dirty="0">
              <a:solidFill>
                <a:schemeClr val="tx1">
                  <a:lumMod val="75000"/>
                  <a:lumOff val="25000"/>
                </a:schemeClr>
              </a:solidFill>
            </a:endParaRPr>
          </a:p>
        </p:txBody>
      </p:sp>
      <p:sp>
        <p:nvSpPr>
          <p:cNvPr id="33" name="Rectangle 32"/>
          <p:cNvSpPr/>
          <p:nvPr/>
        </p:nvSpPr>
        <p:spPr>
          <a:xfrm>
            <a:off x="4572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8" name="Right Triangle 7"/>
          <p:cNvSpPr/>
          <p:nvPr/>
        </p:nvSpPr>
        <p:spPr>
          <a:xfrm rot="2727984" flipH="1" flipV="1">
            <a:off x="2120179"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Rectangle 10"/>
          <p:cNvSpPr/>
          <p:nvPr/>
        </p:nvSpPr>
        <p:spPr>
          <a:xfrm>
            <a:off x="4572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GATHER</a:t>
            </a:r>
          </a:p>
        </p:txBody>
      </p:sp>
      <p:sp>
        <p:nvSpPr>
          <p:cNvPr id="13" name="Right Triangle 12"/>
          <p:cNvSpPr/>
          <p:nvPr/>
        </p:nvSpPr>
        <p:spPr>
          <a:xfrm rot="2727984" flipH="1" flipV="1">
            <a:off x="42710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6" name="Right Triangle 15"/>
          <p:cNvSpPr/>
          <p:nvPr/>
        </p:nvSpPr>
        <p:spPr>
          <a:xfrm rot="2727984" flipH="1" flipV="1">
            <a:off x="64808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extBox 3"/>
          <p:cNvSpPr txBox="1"/>
          <p:nvPr/>
        </p:nvSpPr>
        <p:spPr>
          <a:xfrm>
            <a:off x="533400" y="1828800"/>
            <a:ext cx="1524000" cy="1615827"/>
          </a:xfrm>
          <a:prstGeom prst="rect">
            <a:avLst/>
          </a:prstGeom>
          <a:noFill/>
        </p:spPr>
        <p:txBody>
          <a:bodyPr wrap="square" rtlCol="0">
            <a:spAutoFit/>
          </a:bodyPr>
          <a:lstStyle/>
          <a:p>
            <a:r>
              <a:rPr lang="en-US" sz="1100" dirty="0" smtClean="0">
                <a:solidFill>
                  <a:schemeClr val="bg1"/>
                </a:solidFill>
                <a:latin typeface="Arial"/>
                <a:cs typeface="Arial"/>
              </a:rPr>
              <a:t>We ask </a:t>
            </a:r>
            <a:r>
              <a:rPr lang="en-US" sz="1100" dirty="0">
                <a:solidFill>
                  <a:schemeClr val="bg1"/>
                </a:solidFill>
                <a:latin typeface="Arial"/>
                <a:cs typeface="Arial"/>
              </a:rPr>
              <a:t>members a series of </a:t>
            </a:r>
            <a:r>
              <a:rPr lang="en-US" sz="1100" dirty="0" smtClean="0">
                <a:solidFill>
                  <a:schemeClr val="bg1"/>
                </a:solidFill>
                <a:latin typeface="Arial"/>
                <a:cs typeface="Arial"/>
              </a:rPr>
              <a:t>specific questions </a:t>
            </a:r>
            <a:r>
              <a:rPr lang="en-US" sz="1100" dirty="0">
                <a:solidFill>
                  <a:schemeClr val="bg1"/>
                </a:solidFill>
                <a:latin typeface="Arial"/>
                <a:cs typeface="Arial"/>
              </a:rPr>
              <a:t>to gather </a:t>
            </a:r>
            <a:r>
              <a:rPr lang="en-US" sz="1100" dirty="0" smtClean="0">
                <a:solidFill>
                  <a:schemeClr val="bg1"/>
                </a:solidFill>
                <a:latin typeface="Arial"/>
                <a:cs typeface="Arial"/>
              </a:rPr>
              <a:t>micro-level qualities – that is, qualities specific to the organization or community</a:t>
            </a:r>
            <a:endParaRPr lang="en-US" sz="1100" dirty="0">
              <a:solidFill>
                <a:schemeClr val="bg1"/>
              </a:solidFill>
              <a:latin typeface="Arial"/>
              <a:cs typeface="Arial"/>
            </a:endParaRPr>
          </a:p>
          <a:p>
            <a:endParaRPr lang="en-US" sz="1100" dirty="0">
              <a:solidFill>
                <a:schemeClr val="bg1"/>
              </a:solidFill>
            </a:endParaRPr>
          </a:p>
        </p:txBody>
      </p:sp>
      <p:sp>
        <p:nvSpPr>
          <p:cNvPr id="34" name="Rectangle 33"/>
          <p:cNvSpPr/>
          <p:nvPr/>
        </p:nvSpPr>
        <p:spPr>
          <a:xfrm>
            <a:off x="2590800" y="1828800"/>
            <a:ext cx="1676400" cy="1822704"/>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5" name="Rectangle 34"/>
          <p:cNvSpPr/>
          <p:nvPr/>
        </p:nvSpPr>
        <p:spPr>
          <a:xfrm>
            <a:off x="25908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SEARCH</a:t>
            </a:r>
          </a:p>
        </p:txBody>
      </p:sp>
      <p:sp>
        <p:nvSpPr>
          <p:cNvPr id="36" name="TextBox 35"/>
          <p:cNvSpPr txBox="1"/>
          <p:nvPr/>
        </p:nvSpPr>
        <p:spPr>
          <a:xfrm>
            <a:off x="2667000" y="1828800"/>
            <a:ext cx="1524000" cy="1277273"/>
          </a:xfrm>
          <a:prstGeom prst="rect">
            <a:avLst/>
          </a:prstGeom>
          <a:noFill/>
        </p:spPr>
        <p:txBody>
          <a:bodyPr wrap="square" rtlCol="0">
            <a:spAutoFit/>
          </a:bodyPr>
          <a:lstStyle/>
          <a:p>
            <a:r>
              <a:rPr lang="en-US" sz="1100" dirty="0">
                <a:solidFill>
                  <a:srgbClr val="FFFFFF"/>
                </a:solidFill>
                <a:latin typeface="Arial"/>
                <a:cs typeface="Arial"/>
              </a:rPr>
              <a:t>Enable </a:t>
            </a:r>
            <a:r>
              <a:rPr lang="en-US" sz="1100" dirty="0" smtClean="0">
                <a:solidFill>
                  <a:srgbClr val="FFFFFF"/>
                </a:solidFill>
                <a:latin typeface="Arial"/>
                <a:cs typeface="Arial"/>
              </a:rPr>
              <a:t>members to formulate rich search queries based </a:t>
            </a:r>
            <a:r>
              <a:rPr lang="en-US" sz="1100" dirty="0">
                <a:solidFill>
                  <a:srgbClr val="FFFFFF"/>
                </a:solidFill>
                <a:latin typeface="Arial"/>
                <a:cs typeface="Arial"/>
              </a:rPr>
              <a:t>on the same unique </a:t>
            </a:r>
            <a:r>
              <a:rPr lang="en-US" sz="1100" dirty="0" smtClean="0">
                <a:solidFill>
                  <a:srgbClr val="FFFFFF"/>
                </a:solidFill>
                <a:latin typeface="Arial"/>
                <a:cs typeface="Arial"/>
              </a:rPr>
              <a:t>qualities that were gathered from a population</a:t>
            </a:r>
            <a:endParaRPr lang="en-US" sz="1100" dirty="0">
              <a:solidFill>
                <a:srgbClr val="FFFFFF"/>
              </a:solidFill>
              <a:latin typeface="Arial"/>
              <a:cs typeface="Arial"/>
            </a:endParaRPr>
          </a:p>
        </p:txBody>
      </p:sp>
      <p:sp>
        <p:nvSpPr>
          <p:cNvPr id="38" name="Rectangle 37"/>
          <p:cNvSpPr/>
          <p:nvPr/>
        </p:nvSpPr>
        <p:spPr>
          <a:xfrm>
            <a:off x="48006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9" name="Rectangle 38"/>
          <p:cNvSpPr/>
          <p:nvPr/>
        </p:nvSpPr>
        <p:spPr>
          <a:xfrm>
            <a:off x="48006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GROUPS</a:t>
            </a:r>
          </a:p>
        </p:txBody>
      </p:sp>
      <p:sp>
        <p:nvSpPr>
          <p:cNvPr id="40" name="TextBox 39"/>
          <p:cNvSpPr txBox="1"/>
          <p:nvPr/>
        </p:nvSpPr>
        <p:spPr>
          <a:xfrm>
            <a:off x="4876800" y="1828800"/>
            <a:ext cx="1524000" cy="1277273"/>
          </a:xfrm>
          <a:prstGeom prst="rect">
            <a:avLst/>
          </a:prstGeom>
          <a:noFill/>
        </p:spPr>
        <p:txBody>
          <a:bodyPr wrap="square" rtlCol="0">
            <a:spAutoFit/>
          </a:bodyPr>
          <a:lstStyle/>
          <a:p>
            <a:r>
              <a:rPr lang="en-US" sz="1100" dirty="0" smtClean="0">
                <a:solidFill>
                  <a:srgbClr val="FFFFFF"/>
                </a:solidFill>
                <a:latin typeface="Arial"/>
                <a:cs typeface="Arial"/>
              </a:rPr>
              <a:t>Members create “smart” groups – groups that automatically subscribe members that match a desired set of qualities</a:t>
            </a:r>
            <a:endParaRPr lang="en-US" sz="1100" dirty="0">
              <a:solidFill>
                <a:srgbClr val="FFFFFF"/>
              </a:solidFill>
              <a:latin typeface="Arial"/>
              <a:cs typeface="Arial"/>
            </a:endParaRPr>
          </a:p>
        </p:txBody>
      </p:sp>
      <p:sp>
        <p:nvSpPr>
          <p:cNvPr id="42" name="Rectangle 41"/>
          <p:cNvSpPr/>
          <p:nvPr/>
        </p:nvSpPr>
        <p:spPr>
          <a:xfrm>
            <a:off x="6953175"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43" name="Rectangle 42"/>
          <p:cNvSpPr/>
          <p:nvPr/>
        </p:nvSpPr>
        <p:spPr>
          <a:xfrm>
            <a:off x="6953175"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COMMUNICATE</a:t>
            </a:r>
          </a:p>
        </p:txBody>
      </p:sp>
      <p:sp>
        <p:nvSpPr>
          <p:cNvPr id="45" name="TextBox 44"/>
          <p:cNvSpPr txBox="1"/>
          <p:nvPr/>
        </p:nvSpPr>
        <p:spPr>
          <a:xfrm>
            <a:off x="7029375" y="1828800"/>
            <a:ext cx="1524000" cy="1107996"/>
          </a:xfrm>
          <a:prstGeom prst="rect">
            <a:avLst/>
          </a:prstGeom>
          <a:noFill/>
        </p:spPr>
        <p:txBody>
          <a:bodyPr wrap="square" rtlCol="0">
            <a:spAutoFit/>
          </a:bodyPr>
          <a:lstStyle/>
          <a:p>
            <a:r>
              <a:rPr lang="en-US" sz="1100" dirty="0" smtClean="0">
                <a:solidFill>
                  <a:srgbClr val="FFFFFF"/>
                </a:solidFill>
                <a:latin typeface="Arial"/>
                <a:cs typeface="Arial"/>
              </a:rPr>
              <a:t>Members with very specific qualities and interests self-organize themselves and begin communicating</a:t>
            </a:r>
            <a:endParaRPr lang="en-US" sz="1100" dirty="0">
              <a:solidFill>
                <a:srgbClr val="FFFFFF"/>
              </a:solidFill>
              <a:latin typeface="Arial"/>
              <a:cs typeface="Arial"/>
            </a:endParaRPr>
          </a:p>
        </p:txBody>
      </p:sp>
      <p:sp>
        <p:nvSpPr>
          <p:cNvPr id="47" name="TextBox 46"/>
          <p:cNvSpPr txBox="1"/>
          <p:nvPr/>
        </p:nvSpPr>
        <p:spPr>
          <a:xfrm>
            <a:off x="1600200" y="3788616"/>
            <a:ext cx="59436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chemeClr val="tx1">
                    <a:lumMod val="75000"/>
                    <a:lumOff val="25000"/>
                  </a:schemeClr>
                </a:solidFill>
              </a:rPr>
              <a:t> communities have a strong sense of purpose. Via optional </a:t>
            </a:r>
            <a:r>
              <a:rPr lang="en-US" sz="1500" dirty="0" err="1" smtClean="0">
                <a:solidFill>
                  <a:schemeClr val="tx1">
                    <a:lumMod val="75000"/>
                    <a:lumOff val="25000"/>
                  </a:schemeClr>
                </a:solidFill>
              </a:rPr>
              <a:t>gamification</a:t>
            </a:r>
            <a:r>
              <a:rPr lang="en-US" sz="1500" dirty="0" smtClean="0">
                <a:solidFill>
                  <a:schemeClr val="tx1">
                    <a:lumMod val="75000"/>
                    <a:lumOff val="25000"/>
                  </a:schemeClr>
                </a:solidFill>
              </a:rPr>
              <a:t> modules and competitions we create a culture of innovation</a:t>
            </a:r>
            <a:endParaRPr lang="en-US" sz="1500" dirty="0">
              <a:solidFill>
                <a:schemeClr val="tx1">
                  <a:lumMod val="75000"/>
                  <a:lumOff val="25000"/>
                </a:schemeClr>
              </a:solidFill>
            </a:endParaRPr>
          </a:p>
        </p:txBody>
      </p:sp>
      <p:sp>
        <p:nvSpPr>
          <p:cNvPr id="22" name="TextBox 21"/>
          <p:cNvSpPr txBox="1"/>
          <p:nvPr/>
        </p:nvSpPr>
        <p:spPr>
          <a:xfrm>
            <a:off x="3581400" y="5433536"/>
            <a:ext cx="2057400" cy="323165"/>
          </a:xfrm>
          <a:prstGeom prst="rect">
            <a:avLst/>
          </a:prstGeom>
          <a:noFill/>
          <a:effectLst/>
        </p:spPr>
        <p:txBody>
          <a:bodyPr wrap="square" rtlCol="0">
            <a:spAutoFit/>
          </a:bodyPr>
          <a:lstStyle/>
          <a:p>
            <a:pPr algn="ctr"/>
            <a:r>
              <a:rPr lang="en-US" sz="1500" dirty="0" err="1" smtClean="0"/>
              <a:t>Gamification</a:t>
            </a:r>
            <a:r>
              <a:rPr lang="en-US" sz="1500" dirty="0" smtClean="0"/>
              <a:t> &amp; Goals</a:t>
            </a:r>
          </a:p>
        </p:txBody>
      </p:sp>
      <p:sp>
        <p:nvSpPr>
          <p:cNvPr id="23" name="TextBox 22"/>
          <p:cNvSpPr txBox="1"/>
          <p:nvPr/>
        </p:nvSpPr>
        <p:spPr>
          <a:xfrm>
            <a:off x="3581400" y="5738336"/>
            <a:ext cx="2057400" cy="738664"/>
          </a:xfrm>
          <a:prstGeom prst="rect">
            <a:avLst/>
          </a:prstGeom>
          <a:noFill/>
          <a:effectLst/>
        </p:spPr>
        <p:txBody>
          <a:bodyPr wrap="square" rtlCol="0">
            <a:spAutoFit/>
          </a:bodyPr>
          <a:lstStyle/>
          <a:p>
            <a:r>
              <a:rPr lang="en-US" sz="1400" dirty="0" smtClean="0">
                <a:solidFill>
                  <a:schemeClr val="bg1">
                    <a:lumMod val="50000"/>
                  </a:schemeClr>
                </a:solidFill>
              </a:rPr>
              <a:t>Incentivizes members to create diverse teams to solve challenges</a:t>
            </a:r>
          </a:p>
        </p:txBody>
      </p:sp>
      <p:pic>
        <p:nvPicPr>
          <p:cNvPr id="25" name="Picture 24"/>
          <p:cNvPicPr>
            <a:picLocks noChangeAspect="1"/>
          </p:cNvPicPr>
          <p:nvPr/>
        </p:nvPicPr>
        <p:blipFill>
          <a:blip r:embed="rId2"/>
          <a:stretch>
            <a:fillRect/>
          </a:stretch>
        </p:blipFill>
        <p:spPr>
          <a:xfrm>
            <a:off x="1676400" y="4486364"/>
            <a:ext cx="990600" cy="943223"/>
          </a:xfrm>
          <a:prstGeom prst="rect">
            <a:avLst/>
          </a:prstGeom>
        </p:spPr>
      </p:pic>
      <p:pic>
        <p:nvPicPr>
          <p:cNvPr id="27" name="Picture 26"/>
          <p:cNvPicPr>
            <a:picLocks noChangeAspect="1"/>
          </p:cNvPicPr>
          <p:nvPr/>
        </p:nvPicPr>
        <p:blipFill>
          <a:blip r:embed="rId3"/>
          <a:stretch>
            <a:fillRect/>
          </a:stretch>
        </p:blipFill>
        <p:spPr>
          <a:xfrm>
            <a:off x="4063999" y="4498202"/>
            <a:ext cx="909934" cy="909934"/>
          </a:xfrm>
          <a:prstGeom prst="rect">
            <a:avLst/>
          </a:prstGeom>
        </p:spPr>
      </p:pic>
      <p:sp>
        <p:nvSpPr>
          <p:cNvPr id="29" name="TextBox 28"/>
          <p:cNvSpPr txBox="1"/>
          <p:nvPr/>
        </p:nvSpPr>
        <p:spPr>
          <a:xfrm>
            <a:off x="1219200" y="5476964"/>
            <a:ext cx="2057400" cy="323165"/>
          </a:xfrm>
          <a:prstGeom prst="rect">
            <a:avLst/>
          </a:prstGeom>
          <a:noFill/>
          <a:effectLst/>
        </p:spPr>
        <p:txBody>
          <a:bodyPr wrap="square" rtlCol="0">
            <a:spAutoFit/>
          </a:bodyPr>
          <a:lstStyle/>
          <a:p>
            <a:pPr algn="ctr"/>
            <a:r>
              <a:rPr lang="en-US" sz="1500" dirty="0" smtClean="0"/>
              <a:t>Social Discovery</a:t>
            </a:r>
          </a:p>
        </p:txBody>
      </p:sp>
      <p:sp>
        <p:nvSpPr>
          <p:cNvPr id="30" name="TextBox 29"/>
          <p:cNvSpPr txBox="1"/>
          <p:nvPr/>
        </p:nvSpPr>
        <p:spPr>
          <a:xfrm>
            <a:off x="1219200" y="5745220"/>
            <a:ext cx="2057400" cy="738664"/>
          </a:xfrm>
          <a:prstGeom prst="rect">
            <a:avLst/>
          </a:prstGeom>
          <a:noFill/>
          <a:effectLst/>
        </p:spPr>
        <p:txBody>
          <a:bodyPr wrap="square" rtlCol="0">
            <a:spAutoFit/>
          </a:bodyPr>
          <a:lstStyle/>
          <a:p>
            <a:r>
              <a:rPr lang="en-US" sz="1400" dirty="0" err="1" smtClean="0">
                <a:solidFill>
                  <a:srgbClr val="008000"/>
                </a:solidFill>
              </a:rPr>
              <a:t>Tree.st</a:t>
            </a:r>
            <a:r>
              <a:rPr lang="en-US" sz="1400" dirty="0" smtClean="0">
                <a:solidFill>
                  <a:schemeClr val="bg1">
                    <a:lumMod val="50000"/>
                  </a:schemeClr>
                </a:solidFill>
              </a:rPr>
              <a:t> creates a medium where members can find one another</a:t>
            </a:r>
          </a:p>
        </p:txBody>
      </p:sp>
      <p:pic>
        <p:nvPicPr>
          <p:cNvPr id="3" name="Picture 2"/>
          <p:cNvPicPr>
            <a:picLocks noChangeAspect="1"/>
          </p:cNvPicPr>
          <p:nvPr/>
        </p:nvPicPr>
        <p:blipFill>
          <a:blip r:embed="rId4"/>
          <a:stretch>
            <a:fillRect/>
          </a:stretch>
        </p:blipFill>
        <p:spPr>
          <a:xfrm>
            <a:off x="6629399" y="4611416"/>
            <a:ext cx="865547" cy="865547"/>
          </a:xfrm>
          <a:prstGeom prst="rect">
            <a:avLst/>
          </a:prstGeom>
        </p:spPr>
      </p:pic>
      <p:sp>
        <p:nvSpPr>
          <p:cNvPr id="32" name="TextBox 31"/>
          <p:cNvSpPr txBox="1"/>
          <p:nvPr/>
        </p:nvSpPr>
        <p:spPr>
          <a:xfrm>
            <a:off x="6096000" y="5476964"/>
            <a:ext cx="2057400" cy="323165"/>
          </a:xfrm>
          <a:prstGeom prst="rect">
            <a:avLst/>
          </a:prstGeom>
          <a:noFill/>
          <a:effectLst/>
        </p:spPr>
        <p:txBody>
          <a:bodyPr wrap="square" rtlCol="0">
            <a:spAutoFit/>
          </a:bodyPr>
          <a:lstStyle/>
          <a:p>
            <a:pPr algn="ctr"/>
            <a:r>
              <a:rPr lang="en-US" sz="1500" dirty="0" smtClean="0"/>
              <a:t>Innovation</a:t>
            </a:r>
          </a:p>
        </p:txBody>
      </p:sp>
      <p:sp>
        <p:nvSpPr>
          <p:cNvPr id="37" name="TextBox 36"/>
          <p:cNvSpPr txBox="1"/>
          <p:nvPr/>
        </p:nvSpPr>
        <p:spPr>
          <a:xfrm>
            <a:off x="6096000" y="5745220"/>
            <a:ext cx="2057400" cy="738664"/>
          </a:xfrm>
          <a:prstGeom prst="rect">
            <a:avLst/>
          </a:prstGeom>
          <a:noFill/>
          <a:effectLst/>
        </p:spPr>
        <p:txBody>
          <a:bodyPr wrap="square" rtlCol="0">
            <a:spAutoFit/>
          </a:bodyPr>
          <a:lstStyle/>
          <a:p>
            <a:r>
              <a:rPr lang="en-US" sz="1400" dirty="0" smtClean="0">
                <a:solidFill>
                  <a:schemeClr val="bg1">
                    <a:lumMod val="50000"/>
                  </a:schemeClr>
                </a:solidFill>
              </a:rPr>
              <a:t>Creates results where business value can be derived</a:t>
            </a:r>
          </a:p>
        </p:txBody>
      </p:sp>
      <p:sp>
        <p:nvSpPr>
          <p:cNvPr id="41" name="Right Triangle 40"/>
          <p:cNvSpPr/>
          <p:nvPr/>
        </p:nvSpPr>
        <p:spPr>
          <a:xfrm rot="2727984" flipH="1" flipV="1">
            <a:off x="3186978"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Right Triangle 43"/>
          <p:cNvSpPr/>
          <p:nvPr/>
        </p:nvSpPr>
        <p:spPr>
          <a:xfrm rot="2727984" flipH="1" flipV="1">
            <a:off x="5625380"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 name="TextBox 4"/>
          <p:cNvSpPr txBox="1"/>
          <p:nvPr/>
        </p:nvSpPr>
        <p:spPr>
          <a:xfrm>
            <a:off x="1399011" y="3225219"/>
            <a:ext cx="805391" cy="246221"/>
          </a:xfrm>
          <a:prstGeom prst="rect">
            <a:avLst/>
          </a:prstGeom>
          <a:noFill/>
        </p:spPr>
        <p:txBody>
          <a:bodyPr wrap="none" rtlCol="0">
            <a:spAutoFit/>
          </a:bodyPr>
          <a:lstStyle/>
          <a:p>
            <a:r>
              <a:rPr lang="en-US" sz="1000" i="1" dirty="0" smtClean="0">
                <a:solidFill>
                  <a:schemeClr val="bg1"/>
                </a:solidFill>
              </a:rPr>
              <a:t>Appendix A</a:t>
            </a:r>
            <a:endParaRPr lang="en-US" sz="1000" i="1" dirty="0">
              <a:solidFill>
                <a:schemeClr val="bg1"/>
              </a:solidFill>
            </a:endParaRPr>
          </a:p>
        </p:txBody>
      </p:sp>
      <p:sp>
        <p:nvSpPr>
          <p:cNvPr id="50" name="TextBox 49"/>
          <p:cNvSpPr txBox="1"/>
          <p:nvPr/>
        </p:nvSpPr>
        <p:spPr>
          <a:xfrm>
            <a:off x="3528338" y="3222308"/>
            <a:ext cx="800945" cy="246221"/>
          </a:xfrm>
          <a:prstGeom prst="rect">
            <a:avLst/>
          </a:prstGeom>
          <a:noFill/>
        </p:spPr>
        <p:txBody>
          <a:bodyPr wrap="none" rtlCol="0">
            <a:spAutoFit/>
          </a:bodyPr>
          <a:lstStyle/>
          <a:p>
            <a:r>
              <a:rPr lang="en-US" sz="1000" i="1" dirty="0" smtClean="0">
                <a:solidFill>
                  <a:schemeClr val="bg1"/>
                </a:solidFill>
              </a:rPr>
              <a:t>Appendix B</a:t>
            </a:r>
            <a:endParaRPr lang="en-US" sz="1000" i="1" dirty="0">
              <a:solidFill>
                <a:schemeClr val="bg1"/>
              </a:solidFill>
            </a:endParaRPr>
          </a:p>
        </p:txBody>
      </p:sp>
      <p:sp>
        <p:nvSpPr>
          <p:cNvPr id="51" name="TextBox 50"/>
          <p:cNvSpPr txBox="1"/>
          <p:nvPr/>
        </p:nvSpPr>
        <p:spPr>
          <a:xfrm>
            <a:off x="5733274" y="3231571"/>
            <a:ext cx="798190" cy="246221"/>
          </a:xfrm>
          <a:prstGeom prst="rect">
            <a:avLst/>
          </a:prstGeom>
          <a:noFill/>
        </p:spPr>
        <p:txBody>
          <a:bodyPr wrap="none" rtlCol="0">
            <a:spAutoFit/>
          </a:bodyPr>
          <a:lstStyle/>
          <a:p>
            <a:r>
              <a:rPr lang="en-US" sz="1000" i="1" dirty="0" smtClean="0">
                <a:solidFill>
                  <a:schemeClr val="bg1"/>
                </a:solidFill>
              </a:rPr>
              <a:t>Appendix C</a:t>
            </a:r>
            <a:endParaRPr lang="en-US" sz="1000" i="1" dirty="0">
              <a:solidFill>
                <a:schemeClr val="bg1"/>
              </a:solidFill>
            </a:endParaRPr>
          </a:p>
        </p:txBody>
      </p:sp>
      <p:sp>
        <p:nvSpPr>
          <p:cNvPr id="52" name="TextBox 51"/>
          <p:cNvSpPr txBox="1"/>
          <p:nvPr/>
        </p:nvSpPr>
        <p:spPr>
          <a:xfrm>
            <a:off x="7876712" y="3231571"/>
            <a:ext cx="810088" cy="246221"/>
          </a:xfrm>
          <a:prstGeom prst="rect">
            <a:avLst/>
          </a:prstGeom>
          <a:noFill/>
        </p:spPr>
        <p:txBody>
          <a:bodyPr wrap="none" rtlCol="0">
            <a:spAutoFit/>
          </a:bodyPr>
          <a:lstStyle/>
          <a:p>
            <a:r>
              <a:rPr lang="en-US" sz="1000" i="1" dirty="0" smtClean="0">
                <a:solidFill>
                  <a:schemeClr val="bg1"/>
                </a:solidFill>
              </a:rPr>
              <a:t>Appendix D</a:t>
            </a:r>
            <a:endParaRPr lang="en-US" sz="1000" i="1" dirty="0">
              <a:solidFill>
                <a:schemeClr val="bg1"/>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
        <p:nvSpPr>
          <p:cNvPr id="46" name="Rectangle 45"/>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How</a:t>
            </a:r>
          </a:p>
        </p:txBody>
      </p:sp>
      <p:pic>
        <p:nvPicPr>
          <p:cNvPr id="49" name="Picture 2" descr="http://tree.st/d/asse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720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
                                          </p:val>
                                        </p:tav>
                                        <p:tav tm="100000">
                                          <p:val>
                                            <p:strVal val="#ppt_x"/>
                                          </p:val>
                                        </p:tav>
                                      </p:tavLst>
                                    </p:anim>
                                    <p:anim calcmode="lin" valueType="num">
                                      <p:cBhvr>
                                        <p:cTn id="24" dur="25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50"/>
                                        <p:tgtEl>
                                          <p:spTgt spid="35"/>
                                        </p:tgtEl>
                                      </p:cBhvr>
                                    </p:animEffect>
                                    <p:anim calcmode="lin" valueType="num">
                                      <p:cBhvr>
                                        <p:cTn id="28" dur="250" fill="hold"/>
                                        <p:tgtEl>
                                          <p:spTgt spid="35"/>
                                        </p:tgtEl>
                                        <p:attrNameLst>
                                          <p:attrName>ppt_x</p:attrName>
                                        </p:attrNameLst>
                                      </p:cBhvr>
                                      <p:tavLst>
                                        <p:tav tm="0">
                                          <p:val>
                                            <p:strVal val="#ppt_x"/>
                                          </p:val>
                                        </p:tav>
                                        <p:tav tm="100000">
                                          <p:val>
                                            <p:strVal val="#ppt_x"/>
                                          </p:val>
                                        </p:tav>
                                      </p:tavLst>
                                    </p:anim>
                                    <p:anim calcmode="lin" valueType="num">
                                      <p:cBhvr>
                                        <p:cTn id="29" dur="25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anim calcmode="lin" valueType="num">
                                      <p:cBhvr>
                                        <p:cTn id="33" dur="250" fill="hold"/>
                                        <p:tgtEl>
                                          <p:spTgt spid="39"/>
                                        </p:tgtEl>
                                        <p:attrNameLst>
                                          <p:attrName>ppt_x</p:attrName>
                                        </p:attrNameLst>
                                      </p:cBhvr>
                                      <p:tavLst>
                                        <p:tav tm="0">
                                          <p:val>
                                            <p:strVal val="#ppt_x"/>
                                          </p:val>
                                        </p:tav>
                                        <p:tav tm="100000">
                                          <p:val>
                                            <p:strVal val="#ppt_x"/>
                                          </p:val>
                                        </p:tav>
                                      </p:tavLst>
                                    </p:anim>
                                    <p:anim calcmode="lin" valueType="num">
                                      <p:cBhvr>
                                        <p:cTn id="34" dur="25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250"/>
                                        <p:tgtEl>
                                          <p:spTgt spid="43"/>
                                        </p:tgtEl>
                                      </p:cBhvr>
                                    </p:animEffect>
                                    <p:anim calcmode="lin" valueType="num">
                                      <p:cBhvr>
                                        <p:cTn id="38" dur="250" fill="hold"/>
                                        <p:tgtEl>
                                          <p:spTgt spid="43"/>
                                        </p:tgtEl>
                                        <p:attrNameLst>
                                          <p:attrName>ppt_x</p:attrName>
                                        </p:attrNameLst>
                                      </p:cBhvr>
                                      <p:tavLst>
                                        <p:tav tm="0">
                                          <p:val>
                                            <p:strVal val="#ppt_x"/>
                                          </p:val>
                                        </p:tav>
                                        <p:tav tm="100000">
                                          <p:val>
                                            <p:strVal val="#ppt_x"/>
                                          </p:val>
                                        </p:tav>
                                      </p:tavLst>
                                    </p:anim>
                                    <p:anim calcmode="lin" valueType="num">
                                      <p:cBhvr>
                                        <p:cTn id="39" dur="25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250"/>
                                        <p:tgtEl>
                                          <p:spTgt spid="41"/>
                                        </p:tgtEl>
                                      </p:cBhvr>
                                    </p:animEffect>
                                    <p:anim calcmode="lin" valueType="num">
                                      <p:cBhvr>
                                        <p:cTn id="43" dur="250" fill="hold"/>
                                        <p:tgtEl>
                                          <p:spTgt spid="41"/>
                                        </p:tgtEl>
                                        <p:attrNameLst>
                                          <p:attrName>ppt_x</p:attrName>
                                        </p:attrNameLst>
                                      </p:cBhvr>
                                      <p:tavLst>
                                        <p:tav tm="0">
                                          <p:val>
                                            <p:strVal val="#ppt_x"/>
                                          </p:val>
                                        </p:tav>
                                        <p:tav tm="100000">
                                          <p:val>
                                            <p:strVal val="#ppt_x"/>
                                          </p:val>
                                        </p:tav>
                                      </p:tavLst>
                                    </p:anim>
                                    <p:anim calcmode="lin" valueType="num">
                                      <p:cBhvr>
                                        <p:cTn id="44" dur="25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anim calcmode="lin" valueType="num">
                                      <p:cBhvr>
                                        <p:cTn id="48" dur="250" fill="hold"/>
                                        <p:tgtEl>
                                          <p:spTgt spid="44"/>
                                        </p:tgtEl>
                                        <p:attrNameLst>
                                          <p:attrName>ppt_x</p:attrName>
                                        </p:attrNameLst>
                                      </p:cBhvr>
                                      <p:tavLst>
                                        <p:tav tm="0">
                                          <p:val>
                                            <p:strVal val="#ppt_x"/>
                                          </p:val>
                                        </p:tav>
                                        <p:tav tm="100000">
                                          <p:val>
                                            <p:strVal val="#ppt_x"/>
                                          </p:val>
                                        </p:tav>
                                      </p:tavLst>
                                    </p:anim>
                                    <p:anim calcmode="lin" valueType="num">
                                      <p:cBhvr>
                                        <p:cTn id="49"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6" grpId="0" animBg="1"/>
      <p:bldP spid="35" grpId="0" animBg="1"/>
      <p:bldP spid="39" grpId="0" animBg="1"/>
      <p:bldP spid="43" grpId="0" animBg="1"/>
      <p:bldP spid="41"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762000" y="3810000"/>
            <a:ext cx="4495800" cy="24384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rot="10800000">
            <a:off x="2438401" y="152400"/>
            <a:ext cx="1280160" cy="3435023"/>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3" name="Rounded Rectangle 32"/>
          <p:cNvSpPr/>
          <p:nvPr/>
        </p:nvSpPr>
        <p:spPr>
          <a:xfrm>
            <a:off x="85275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878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Judges</a:t>
            </a:r>
            <a:endParaRPr lang="en-US" sz="1200" dirty="0">
              <a:solidFill>
                <a:schemeClr val="tx1"/>
              </a:solidFill>
            </a:endParaRPr>
          </a:p>
        </p:txBody>
      </p:sp>
      <p:sp>
        <p:nvSpPr>
          <p:cNvPr id="43" name="Rounded Rectangle 42"/>
          <p:cNvSpPr/>
          <p:nvPr/>
        </p:nvSpPr>
        <p:spPr>
          <a:xfrm>
            <a:off x="854353"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Cases</a:t>
            </a:r>
            <a:endParaRPr lang="en-US" sz="1200" dirty="0">
              <a:solidFill>
                <a:schemeClr val="tx1"/>
              </a:solidFill>
            </a:endParaRPr>
          </a:p>
        </p:txBody>
      </p:sp>
      <p:sp>
        <p:nvSpPr>
          <p:cNvPr id="45" name="Rounded Rectangle 44"/>
          <p:cNvSpPr/>
          <p:nvPr/>
        </p:nvSpPr>
        <p:spPr>
          <a:xfrm>
            <a:off x="93770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Wins</a:t>
            </a:r>
            <a:endParaRPr lang="en-US" sz="1200" dirty="0">
              <a:solidFill>
                <a:schemeClr val="tx1"/>
              </a:solidFill>
            </a:endParaRPr>
          </a:p>
        </p:txBody>
      </p:sp>
      <p:sp>
        <p:nvSpPr>
          <p:cNvPr id="77" name="Up Arrow 76"/>
          <p:cNvSpPr/>
          <p:nvPr/>
        </p:nvSpPr>
        <p:spPr>
          <a:xfrm rot="10800000">
            <a:off x="76201" y="3429000"/>
            <a:ext cx="609600" cy="2819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Micro Qualities</a:t>
            </a:r>
            <a:endParaRPr lang="en-US" sz="1500" dirty="0">
              <a:effectLst>
                <a:outerShdw blurRad="50800" dist="38100" dir="2700000" algn="tl" rotWithShape="0">
                  <a:schemeClr val="tx1">
                    <a:lumMod val="95000"/>
                    <a:lumOff val="5000"/>
                    <a:alpha val="43000"/>
                  </a:schemeClr>
                </a:outerShdw>
              </a:effectLst>
            </a:endParaRPr>
          </a:p>
        </p:txBody>
      </p:sp>
      <p:sp>
        <p:nvSpPr>
          <p:cNvPr id="5" name="Title 1"/>
          <p:cNvSpPr txBox="1">
            <a:spLocks/>
          </p:cNvSpPr>
          <p:nvPr/>
        </p:nvSpPr>
        <p:spPr>
          <a:xfrm>
            <a:off x="1371600" y="3505200"/>
            <a:ext cx="3276600" cy="304800"/>
          </a:xfrm>
          <a:prstGeom prst="rect">
            <a:avLst/>
          </a:prstGeom>
          <a:solidFill>
            <a:schemeClr val="tx1">
              <a:lumMod val="75000"/>
              <a:lumOff val="2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Professions</a:t>
            </a:r>
            <a:endParaRPr lang="en-US" sz="1200" b="1" dirty="0">
              <a:solidFill>
                <a:schemeClr val="bg1"/>
              </a:solidFill>
            </a:endParaRPr>
          </a:p>
        </p:txBody>
      </p:sp>
      <p:sp>
        <p:nvSpPr>
          <p:cNvPr id="58" name="Title 1"/>
          <p:cNvSpPr txBox="1">
            <a:spLocks/>
          </p:cNvSpPr>
          <p:nvPr/>
        </p:nvSpPr>
        <p:spPr>
          <a:xfrm>
            <a:off x="2280354" y="5678063"/>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6096000"/>
            <a:ext cx="152400" cy="152400"/>
          </a:xfrm>
          <a:prstGeom prst="rect">
            <a:avLst/>
          </a:prstGeom>
        </p:spPr>
      </p:pic>
      <p:sp>
        <p:nvSpPr>
          <p:cNvPr id="37" name="Rounded Rectangle 36"/>
          <p:cNvSpPr/>
          <p:nvPr/>
        </p:nvSpPr>
        <p:spPr>
          <a:xfrm>
            <a:off x="2535908" y="2234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Career</a:t>
            </a:r>
            <a:endParaRPr lang="en-US" sz="1200" dirty="0"/>
          </a:p>
        </p:txBody>
      </p:sp>
      <p:sp>
        <p:nvSpPr>
          <p:cNvPr id="38" name="Rounded Rectangle 37"/>
          <p:cNvSpPr/>
          <p:nvPr/>
        </p:nvSpPr>
        <p:spPr>
          <a:xfrm>
            <a:off x="2542360" y="262702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2539012" y="30224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Approach</a:t>
            </a:r>
            <a:endParaRPr lang="en-US" sz="1200" dirty="0">
              <a:solidFill>
                <a:schemeClr val="tx1"/>
              </a:solidFill>
            </a:endParaRPr>
          </a:p>
        </p:txBody>
      </p:sp>
      <p:sp>
        <p:nvSpPr>
          <p:cNvPr id="51" name="Rounded Rectangle 50"/>
          <p:cNvSpPr/>
          <p:nvPr/>
        </p:nvSpPr>
        <p:spPr>
          <a:xfrm>
            <a:off x="20661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2" name="Title 1"/>
          <p:cNvSpPr txBox="1">
            <a:spLocks/>
          </p:cNvSpPr>
          <p:nvPr/>
        </p:nvSpPr>
        <p:spPr>
          <a:xfrm>
            <a:off x="764219" y="3804971"/>
            <a:ext cx="114078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Lawyers</a:t>
            </a:r>
            <a:endParaRPr lang="en-US" sz="1200" b="1" dirty="0">
              <a:solidFill>
                <a:schemeClr val="bg1"/>
              </a:solidFill>
            </a:endParaRPr>
          </a:p>
        </p:txBody>
      </p:sp>
      <p:sp>
        <p:nvSpPr>
          <p:cNvPr id="53" name="Title 1"/>
          <p:cNvSpPr txBox="1">
            <a:spLocks/>
          </p:cNvSpPr>
          <p:nvPr/>
        </p:nvSpPr>
        <p:spPr>
          <a:xfrm>
            <a:off x="1828800" y="3804971"/>
            <a:ext cx="1295399"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Doctors</a:t>
            </a:r>
            <a:endParaRPr lang="en-US" sz="1200" b="1" dirty="0">
              <a:solidFill>
                <a:schemeClr val="bg1"/>
              </a:solidFill>
            </a:endParaRPr>
          </a:p>
        </p:txBody>
      </p:sp>
      <p:sp>
        <p:nvSpPr>
          <p:cNvPr id="55" name="Rounded Rectangle 54"/>
          <p:cNvSpPr/>
          <p:nvPr/>
        </p:nvSpPr>
        <p:spPr>
          <a:xfrm>
            <a:off x="30480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Airplanes</a:t>
            </a:r>
            <a:endParaRPr lang="en-US" sz="1200" dirty="0">
              <a:solidFill>
                <a:schemeClr val="tx1"/>
              </a:solidFill>
            </a:endParaRPr>
          </a:p>
        </p:txBody>
      </p:sp>
      <p:sp>
        <p:nvSpPr>
          <p:cNvPr id="61" name="Rounded Rectangle 60"/>
          <p:cNvSpPr/>
          <p:nvPr/>
        </p:nvSpPr>
        <p:spPr>
          <a:xfrm>
            <a:off x="3048000" y="4670932"/>
            <a:ext cx="10668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License Type</a:t>
            </a:r>
            <a:endParaRPr lang="en-US" sz="1200" dirty="0">
              <a:solidFill>
                <a:schemeClr val="tx1"/>
              </a:solidFill>
            </a:endParaRPr>
          </a:p>
        </p:txBody>
      </p:sp>
      <p:sp>
        <p:nvSpPr>
          <p:cNvPr id="63" name="Rounded Rectangle 62"/>
          <p:cNvSpPr/>
          <p:nvPr/>
        </p:nvSpPr>
        <p:spPr>
          <a:xfrm>
            <a:off x="3048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Experience</a:t>
            </a:r>
            <a:endParaRPr lang="en-US" sz="1200" dirty="0">
              <a:solidFill>
                <a:schemeClr val="tx1"/>
              </a:solidFill>
            </a:endParaRPr>
          </a:p>
        </p:txBody>
      </p:sp>
      <p:sp>
        <p:nvSpPr>
          <p:cNvPr id="64" name="Rounded Rectangle 63"/>
          <p:cNvSpPr/>
          <p:nvPr/>
        </p:nvSpPr>
        <p:spPr>
          <a:xfrm>
            <a:off x="31329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Airports</a:t>
            </a:r>
            <a:endParaRPr lang="en-US" sz="1200" dirty="0">
              <a:solidFill>
                <a:schemeClr val="tx1"/>
              </a:solidFill>
            </a:endParaRPr>
          </a:p>
        </p:txBody>
      </p:sp>
      <p:sp>
        <p:nvSpPr>
          <p:cNvPr id="65" name="Title 1"/>
          <p:cNvSpPr txBox="1">
            <a:spLocks/>
          </p:cNvSpPr>
          <p:nvPr/>
        </p:nvSpPr>
        <p:spPr>
          <a:xfrm>
            <a:off x="3040568" y="3804971"/>
            <a:ext cx="1150432"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Pilots</a:t>
            </a:r>
            <a:endParaRPr lang="en-US" sz="1200" b="1" dirty="0">
              <a:solidFill>
                <a:schemeClr val="bg1"/>
              </a:solidFill>
            </a:endParaRPr>
          </a:p>
        </p:txBody>
      </p:sp>
      <p:sp>
        <p:nvSpPr>
          <p:cNvPr id="67" name="Rounded Rectangle 66"/>
          <p:cNvSpPr/>
          <p:nvPr/>
        </p:nvSpPr>
        <p:spPr>
          <a:xfrm>
            <a:off x="4181792" y="4286820"/>
            <a:ext cx="99980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Brand Focus</a:t>
            </a:r>
            <a:endParaRPr lang="en-US" sz="1200" dirty="0">
              <a:solidFill>
                <a:schemeClr val="tx1"/>
              </a:solidFill>
            </a:endParaRPr>
          </a:p>
        </p:txBody>
      </p:sp>
      <p:sp>
        <p:nvSpPr>
          <p:cNvPr id="68" name="Rounded Rectangle 67"/>
          <p:cNvSpPr/>
          <p:nvPr/>
        </p:nvSpPr>
        <p:spPr>
          <a:xfrm>
            <a:off x="4231753" y="466782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Geography</a:t>
            </a:r>
            <a:endParaRPr lang="en-US" sz="1200" dirty="0">
              <a:solidFill>
                <a:schemeClr val="tx1"/>
              </a:solidFill>
            </a:endParaRPr>
          </a:p>
        </p:txBody>
      </p:sp>
      <p:sp>
        <p:nvSpPr>
          <p:cNvPr id="69" name="Rounded Rectangle 68"/>
          <p:cNvSpPr/>
          <p:nvPr/>
        </p:nvSpPr>
        <p:spPr>
          <a:xfrm>
            <a:off x="4114800" y="5048820"/>
            <a:ext cx="9906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Department</a:t>
            </a:r>
            <a:endParaRPr lang="en-US" sz="1200" dirty="0">
              <a:solidFill>
                <a:schemeClr val="tx1"/>
              </a:solidFill>
            </a:endParaRPr>
          </a:p>
        </p:txBody>
      </p:sp>
      <p:sp>
        <p:nvSpPr>
          <p:cNvPr id="70" name="Rounded Rectangle 69"/>
          <p:cNvSpPr/>
          <p:nvPr/>
        </p:nvSpPr>
        <p:spPr>
          <a:xfrm>
            <a:off x="4250563" y="542982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Years at …</a:t>
            </a:r>
            <a:endParaRPr lang="en-US" sz="1200" dirty="0">
              <a:solidFill>
                <a:schemeClr val="tx1"/>
              </a:solidFill>
            </a:endParaRPr>
          </a:p>
        </p:txBody>
      </p:sp>
      <p:sp>
        <p:nvSpPr>
          <p:cNvPr id="71" name="Title 1"/>
          <p:cNvSpPr txBox="1">
            <a:spLocks/>
          </p:cNvSpPr>
          <p:nvPr/>
        </p:nvSpPr>
        <p:spPr>
          <a:xfrm>
            <a:off x="4182859" y="3801859"/>
            <a:ext cx="107904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Pepsi</a:t>
            </a:r>
            <a:endParaRPr lang="en-US" sz="1200" b="1" dirty="0">
              <a:solidFill>
                <a:schemeClr val="bg1"/>
              </a:solidFill>
            </a:endParaRPr>
          </a:p>
        </p:txBody>
      </p:sp>
      <p:sp>
        <p:nvSpPr>
          <p:cNvPr id="72" name="Rounded Rectangle 71"/>
          <p:cNvSpPr/>
          <p:nvPr/>
        </p:nvSpPr>
        <p:spPr>
          <a:xfrm>
            <a:off x="304800" y="1066800"/>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3" name="Rounded Rectangle 72"/>
          <p:cNvSpPr/>
          <p:nvPr/>
        </p:nvSpPr>
        <p:spPr>
          <a:xfrm>
            <a:off x="304800" y="1295400"/>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 name="TextBox 2"/>
          <p:cNvSpPr txBox="1"/>
          <p:nvPr/>
        </p:nvSpPr>
        <p:spPr>
          <a:xfrm>
            <a:off x="228600" y="771136"/>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74" name="TextBox 73"/>
          <p:cNvSpPr txBox="1"/>
          <p:nvPr/>
        </p:nvSpPr>
        <p:spPr>
          <a:xfrm>
            <a:off x="762350" y="1026458"/>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75" name="TextBox 74"/>
          <p:cNvSpPr txBox="1"/>
          <p:nvPr/>
        </p:nvSpPr>
        <p:spPr>
          <a:xfrm>
            <a:off x="762000" y="1255058"/>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pic>
        <p:nvPicPr>
          <p:cNvPr id="6" name="Picture 5"/>
          <p:cNvPicPr>
            <a:picLocks noChangeAspect="1"/>
          </p:cNvPicPr>
          <p:nvPr/>
        </p:nvPicPr>
        <p:blipFill>
          <a:blip r:embed="rId3"/>
          <a:stretch>
            <a:fillRect/>
          </a:stretch>
        </p:blipFill>
        <p:spPr>
          <a:xfrm>
            <a:off x="2685274" y="1337768"/>
            <a:ext cx="313232" cy="313232"/>
          </a:xfrm>
          <a:prstGeom prst="rect">
            <a:avLst/>
          </a:prstGeom>
        </p:spPr>
      </p:pic>
      <p:sp>
        <p:nvSpPr>
          <p:cNvPr id="76" name="TextBox 75"/>
          <p:cNvSpPr txBox="1"/>
          <p:nvPr/>
        </p:nvSpPr>
        <p:spPr>
          <a:xfrm>
            <a:off x="5486400" y="876955"/>
            <a:ext cx="3505200" cy="5447645"/>
          </a:xfrm>
          <a:prstGeom prst="rect">
            <a:avLst/>
          </a:prstGeom>
          <a:noFill/>
          <a:effectLst/>
        </p:spPr>
        <p:txBody>
          <a:bodyPr wrap="square" rtlCol="0">
            <a:spAutoFit/>
          </a:bodyPr>
          <a:lstStyle/>
          <a:p>
            <a:r>
              <a:rPr lang="en-US" sz="1600" dirty="0" smtClean="0">
                <a:solidFill>
                  <a:schemeClr val="accent1">
                    <a:lumMod val="75000"/>
                  </a:schemeClr>
                </a:solidFill>
              </a:rPr>
              <a:t>LinkedIn </a:t>
            </a:r>
            <a:r>
              <a:rPr lang="en-US" sz="1600" dirty="0" smtClean="0">
                <a:solidFill>
                  <a:schemeClr val="tx1">
                    <a:lumMod val="75000"/>
                    <a:lumOff val="25000"/>
                  </a:schemeClr>
                </a:solidFill>
              </a:rPr>
              <a:t>and </a:t>
            </a:r>
            <a:r>
              <a:rPr lang="en-US" sz="1600" dirty="0" smtClean="0">
                <a:solidFill>
                  <a:schemeClr val="accent1">
                    <a:lumMod val="75000"/>
                  </a:schemeClr>
                </a:solidFill>
              </a:rPr>
              <a:t>Yammer </a:t>
            </a:r>
            <a:r>
              <a:rPr lang="en-US" sz="1500" dirty="0" smtClean="0">
                <a:solidFill>
                  <a:schemeClr val="tx1">
                    <a:lumMod val="75000"/>
                    <a:lumOff val="25000"/>
                  </a:schemeClr>
                </a:solidFill>
              </a:rPr>
              <a:t>only gather broad qualities about professionals, such as their education, fields, roles, etc.</a:t>
            </a:r>
          </a:p>
          <a:p>
            <a:endParaRPr lang="en-US" sz="800" dirty="0">
              <a:solidFill>
                <a:schemeClr val="tx1">
                  <a:lumMod val="75000"/>
                  <a:lumOff val="25000"/>
                </a:schemeClr>
              </a:solidFill>
            </a:endParaRPr>
          </a:p>
          <a:p>
            <a:r>
              <a:rPr lang="en-US" sz="1500" dirty="0" err="1" smtClean="0">
                <a:solidFill>
                  <a:srgbClr val="008000"/>
                </a:solidFill>
              </a:rPr>
              <a:t>Tree.st</a:t>
            </a:r>
            <a:r>
              <a:rPr lang="en-US" sz="1500" dirty="0" smtClean="0">
                <a:solidFill>
                  <a:schemeClr val="tx1">
                    <a:lumMod val="75000"/>
                    <a:lumOff val="25000"/>
                  </a:schemeClr>
                </a:solidFill>
              </a:rPr>
              <a:t> on the other hand can gather any number of micro-level qualities specific for each profession, enabling professionals to find one another via complex searches.</a:t>
            </a:r>
            <a:endParaRPr lang="en-US" sz="1500" dirty="0">
              <a:solidFill>
                <a:schemeClr val="tx1">
                  <a:lumMod val="75000"/>
                  <a:lumOff val="25000"/>
                </a:schemeClr>
              </a:solidFill>
            </a:endParaRP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If </a:t>
            </a:r>
            <a:r>
              <a:rPr lang="en-US" sz="1500" dirty="0" err="1" smtClean="0">
                <a:solidFill>
                  <a:srgbClr val="008000"/>
                </a:solidFill>
              </a:rPr>
              <a:t>Tree.st</a:t>
            </a:r>
            <a:r>
              <a:rPr lang="en-US" sz="1500" dirty="0" smtClean="0">
                <a:solidFill>
                  <a:schemeClr val="tx1">
                    <a:lumMod val="75000"/>
                    <a:lumOff val="25000"/>
                  </a:schemeClr>
                </a:solidFill>
              </a:rPr>
              <a:t> were to create profession-specific communities:</a:t>
            </a:r>
          </a:p>
          <a:p>
            <a:endParaRPr lang="en-US" sz="800" dirty="0" smtClean="0">
              <a:solidFill>
                <a:schemeClr val="tx1">
                  <a:lumMod val="75000"/>
                  <a:lumOff val="25000"/>
                </a:schemeClr>
              </a:solidFill>
            </a:endParaRPr>
          </a:p>
          <a:p>
            <a:r>
              <a:rPr lang="en-US" sz="1500" i="1" dirty="0" smtClean="0">
                <a:solidFill>
                  <a:schemeClr val="tx1">
                    <a:lumMod val="75000"/>
                    <a:lumOff val="25000"/>
                  </a:schemeClr>
                </a:solidFill>
              </a:rPr>
              <a:t>All 3</a:t>
            </a:r>
            <a:r>
              <a:rPr lang="en-US" sz="1500" i="1" baseline="30000" dirty="0" smtClean="0">
                <a:solidFill>
                  <a:schemeClr val="tx1">
                    <a:lumMod val="75000"/>
                    <a:lumOff val="25000"/>
                  </a:schemeClr>
                </a:solidFill>
              </a:rPr>
              <a:t>rd</a:t>
            </a:r>
            <a:r>
              <a:rPr lang="en-US" sz="1500" i="1" dirty="0" smtClean="0">
                <a:solidFill>
                  <a:schemeClr val="tx1">
                    <a:lumMod val="75000"/>
                    <a:lumOff val="25000"/>
                  </a:schemeClr>
                </a:solidFill>
              </a:rPr>
              <a:t> grade teachers could find one another and begin creating better curricula. All anesthesiologists that use XYZ drug could find one another and discuss patient side-effects. All MBA students nationwide could find each other based on interests, goals, ambitions.</a:t>
            </a:r>
          </a:p>
          <a:p>
            <a:endParaRPr lang="en-US" sz="800" i="1" dirty="0" smtClean="0">
              <a:solidFill>
                <a:schemeClr val="tx1">
                  <a:lumMod val="75000"/>
                  <a:lumOff val="25000"/>
                </a:schemeClr>
              </a:solidFill>
            </a:endParaRPr>
          </a:p>
          <a:p>
            <a:r>
              <a:rPr lang="en-US" sz="1500" dirty="0" smtClean="0">
                <a:solidFill>
                  <a:schemeClr val="tx1">
                    <a:lumMod val="75000"/>
                    <a:lumOff val="25000"/>
                  </a:schemeClr>
                </a:solidFill>
              </a:rPr>
              <a:t>If organizations and businesses were to have their own private </a:t>
            </a:r>
            <a:r>
              <a:rPr lang="en-US" sz="1500" dirty="0" err="1" smtClean="0">
                <a:solidFill>
                  <a:srgbClr val="008000"/>
                </a:solidFill>
              </a:rPr>
              <a:t>Tree.st</a:t>
            </a:r>
            <a:r>
              <a:rPr lang="en-US" sz="1500" dirty="0" smtClean="0">
                <a:solidFill>
                  <a:schemeClr val="tx1">
                    <a:lumMod val="75000"/>
                    <a:lumOff val="25000"/>
                  </a:schemeClr>
                </a:solidFill>
              </a:rPr>
              <a:t> communities, employees would be able to easily find one another and jump across departmental or functional silos.</a:t>
            </a:r>
          </a:p>
        </p:txBody>
      </p:sp>
      <p:pic>
        <p:nvPicPr>
          <p:cNvPr id="8" name="Picture 7"/>
          <p:cNvPicPr>
            <a:picLocks noChangeAspect="1"/>
          </p:cNvPicPr>
          <p:nvPr/>
        </p:nvPicPr>
        <p:blipFill>
          <a:blip r:embed="rId4"/>
          <a:stretch>
            <a:fillRect/>
          </a:stretch>
        </p:blipFill>
        <p:spPr>
          <a:xfrm>
            <a:off x="3124200" y="1347506"/>
            <a:ext cx="330362" cy="328894"/>
          </a:xfrm>
          <a:prstGeom prst="rect">
            <a:avLst/>
          </a:prstGeom>
        </p:spPr>
      </p:pic>
      <p:sp>
        <p:nvSpPr>
          <p:cNvPr id="79" name="Rounded Rectangle 78"/>
          <p:cNvSpPr/>
          <p:nvPr/>
        </p:nvSpPr>
        <p:spPr>
          <a:xfrm>
            <a:off x="2523737" y="1853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Role</a:t>
            </a:r>
            <a:endParaRPr lang="en-US" sz="1200" dirty="0"/>
          </a:p>
        </p:txBody>
      </p:sp>
      <p:sp>
        <p:nvSpPr>
          <p:cNvPr id="44" name="Rounded Rectangle 43"/>
          <p:cNvSpPr/>
          <p:nvPr/>
        </p:nvSpPr>
        <p:spPr>
          <a:xfrm>
            <a:off x="914400" y="58094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Creativity</a:t>
            </a:r>
            <a:endParaRPr lang="en-US" sz="1200" dirty="0">
              <a:solidFill>
                <a:schemeClr val="tx1"/>
              </a:solidFill>
            </a:endParaRPr>
          </a:p>
        </p:txBody>
      </p:sp>
      <p:sp>
        <p:nvSpPr>
          <p:cNvPr id="46" name="Rounded Rectangle 45"/>
          <p:cNvSpPr/>
          <p:nvPr/>
        </p:nvSpPr>
        <p:spPr>
          <a:xfrm>
            <a:off x="4250563" y="5814485"/>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Analytical</a:t>
            </a:r>
            <a:endParaRPr lang="en-US" sz="1200" dirty="0">
              <a:solidFill>
                <a:schemeClr val="tx1"/>
              </a:solidFill>
            </a:endParaRPr>
          </a:p>
        </p:txBody>
      </p:sp>
      <p:sp>
        <p:nvSpPr>
          <p:cNvPr id="10" name="Up Arrow 9"/>
          <p:cNvSpPr/>
          <p:nvPr/>
        </p:nvSpPr>
        <p:spPr>
          <a:xfrm>
            <a:off x="76200" y="1676400"/>
            <a:ext cx="609600" cy="17526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dirty="0" smtClean="0">
                <a:effectLst>
                  <a:outerShdw blurRad="50800" dist="38100" dir="2700000" algn="tl" rotWithShape="0">
                    <a:schemeClr val="tx1">
                      <a:lumMod val="95000"/>
                      <a:lumOff val="5000"/>
                      <a:alpha val="43000"/>
                    </a:schemeClr>
                  </a:outerShdw>
                </a:effectLst>
              </a:rPr>
              <a:t>Broad Qualities</a:t>
            </a:r>
            <a:endParaRPr lang="en-US" sz="1500" dirty="0">
              <a:effectLst>
                <a:outerShdw blurRad="50800" dist="38100" dir="2700000" algn="tl" rotWithShape="0">
                  <a:schemeClr val="tx1">
                    <a:lumMod val="95000"/>
                    <a:lumOff val="5000"/>
                    <a:alpha val="43000"/>
                  </a:schemeClr>
                </a:outerShdw>
              </a:effectLs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54" name="Rectangle 53"/>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Competitive Edge (Professional Networks)</a:t>
            </a:r>
          </a:p>
        </p:txBody>
      </p:sp>
      <p:pic>
        <p:nvPicPr>
          <p:cNvPr id="57" name="Picture 2" descr="http://tree.st/d/asse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005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p:cNvSpPr/>
          <p:nvPr/>
        </p:nvSpPr>
        <p:spPr>
          <a:xfrm rot="10800000">
            <a:off x="762000" y="2197099"/>
            <a:ext cx="4495800" cy="761996"/>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762000" y="2959100"/>
            <a:ext cx="4495800" cy="32766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9144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9551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Sports</a:t>
            </a:r>
            <a:endParaRPr lang="en-US" sz="1200" dirty="0">
              <a:solidFill>
                <a:schemeClr val="tx1"/>
              </a:solidFill>
            </a:endParaRPr>
          </a:p>
        </p:txBody>
      </p:sp>
      <p:sp>
        <p:nvSpPr>
          <p:cNvPr id="43" name="Rounded Rectangle 42"/>
          <p:cNvSpPr/>
          <p:nvPr/>
        </p:nvSpPr>
        <p:spPr>
          <a:xfrm>
            <a:off x="914400" y="4806644"/>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Books Read</a:t>
            </a:r>
            <a:endParaRPr lang="en-US" sz="1200" dirty="0">
              <a:solidFill>
                <a:schemeClr val="tx1"/>
              </a:solidFill>
            </a:endParaRPr>
          </a:p>
        </p:txBody>
      </p:sp>
      <p:sp>
        <p:nvSpPr>
          <p:cNvPr id="45" name="Rounded Rectangle 44"/>
          <p:cNvSpPr/>
          <p:nvPr/>
        </p:nvSpPr>
        <p:spPr>
          <a:xfrm>
            <a:off x="923156" y="5181148"/>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Single</a:t>
            </a:r>
            <a:endParaRPr lang="en-US" sz="1200" dirty="0">
              <a:solidFill>
                <a:schemeClr val="tx1"/>
              </a:solidFill>
            </a:endParaRPr>
          </a:p>
        </p:txBody>
      </p:sp>
      <p:sp>
        <p:nvSpPr>
          <p:cNvPr id="58" name="Title 1"/>
          <p:cNvSpPr txBox="1">
            <a:spLocks/>
          </p:cNvSpPr>
          <p:nvPr/>
        </p:nvSpPr>
        <p:spPr>
          <a:xfrm>
            <a:off x="2280354" y="5475856"/>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5893793"/>
            <a:ext cx="152400" cy="152400"/>
          </a:xfrm>
          <a:prstGeom prst="rect">
            <a:avLst/>
          </a:prstGeom>
        </p:spPr>
      </p:pic>
      <p:sp>
        <p:nvSpPr>
          <p:cNvPr id="37" name="Rounded Rectangle 36"/>
          <p:cNvSpPr/>
          <p:nvPr/>
        </p:nvSpPr>
        <p:spPr>
          <a:xfrm>
            <a:off x="3557337"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Workplace</a:t>
            </a:r>
            <a:endParaRPr lang="en-US" sz="1200" dirty="0"/>
          </a:p>
        </p:txBody>
      </p:sp>
      <p:sp>
        <p:nvSpPr>
          <p:cNvPr id="38" name="Rounded Rectangle 37"/>
          <p:cNvSpPr/>
          <p:nvPr/>
        </p:nvSpPr>
        <p:spPr>
          <a:xfrm>
            <a:off x="2438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1295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Parent</a:t>
            </a:r>
            <a:endParaRPr lang="en-US" sz="1200" dirty="0">
              <a:solidFill>
                <a:schemeClr val="tx1"/>
              </a:solidFill>
            </a:endParaRPr>
          </a:p>
        </p:txBody>
      </p:sp>
      <p:sp>
        <p:nvSpPr>
          <p:cNvPr id="51" name="Rounded Rectangle 50"/>
          <p:cNvSpPr/>
          <p:nvPr/>
        </p:nvSpPr>
        <p:spPr>
          <a:xfrm>
            <a:off x="20661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5" name="Rounded Rectangle 54"/>
          <p:cNvSpPr/>
          <p:nvPr/>
        </p:nvSpPr>
        <p:spPr>
          <a:xfrm>
            <a:off x="30480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Veteran</a:t>
            </a:r>
            <a:endParaRPr lang="en-US" sz="1200" dirty="0">
              <a:solidFill>
                <a:schemeClr val="tx1"/>
              </a:solidFill>
            </a:endParaRPr>
          </a:p>
        </p:txBody>
      </p:sp>
      <p:sp>
        <p:nvSpPr>
          <p:cNvPr id="61" name="Rounded Rectangle 60"/>
          <p:cNvSpPr/>
          <p:nvPr/>
        </p:nvSpPr>
        <p:spPr>
          <a:xfrm>
            <a:off x="3124200"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Married</a:t>
            </a:r>
            <a:endParaRPr lang="en-US" sz="1200" dirty="0">
              <a:solidFill>
                <a:schemeClr val="tx1"/>
              </a:solidFill>
            </a:endParaRPr>
          </a:p>
        </p:txBody>
      </p:sp>
      <p:sp>
        <p:nvSpPr>
          <p:cNvPr id="63" name="Rounded Rectangle 62"/>
          <p:cNvSpPr/>
          <p:nvPr/>
        </p:nvSpPr>
        <p:spPr>
          <a:xfrm>
            <a:off x="3048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Height</a:t>
            </a:r>
            <a:endParaRPr lang="en-US" sz="1200" dirty="0">
              <a:solidFill>
                <a:schemeClr val="tx1"/>
              </a:solidFill>
            </a:endParaRPr>
          </a:p>
        </p:txBody>
      </p:sp>
      <p:sp>
        <p:nvSpPr>
          <p:cNvPr id="64" name="Rounded Rectangle 63"/>
          <p:cNvSpPr/>
          <p:nvPr/>
        </p:nvSpPr>
        <p:spPr>
          <a:xfrm>
            <a:off x="31329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Hobbies</a:t>
            </a:r>
            <a:endParaRPr lang="en-US" sz="1200" dirty="0">
              <a:solidFill>
                <a:schemeClr val="tx1"/>
              </a:solidFill>
            </a:endParaRPr>
          </a:p>
        </p:txBody>
      </p:sp>
      <p:sp>
        <p:nvSpPr>
          <p:cNvPr id="67" name="Rounded Rectangle 66"/>
          <p:cNvSpPr/>
          <p:nvPr/>
        </p:nvSpPr>
        <p:spPr>
          <a:xfrm>
            <a:off x="4105593" y="4025900"/>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Explorer</a:t>
            </a:r>
            <a:endParaRPr lang="en-US" sz="1200" dirty="0">
              <a:solidFill>
                <a:schemeClr val="tx1"/>
              </a:solidFill>
            </a:endParaRPr>
          </a:p>
        </p:txBody>
      </p:sp>
      <p:sp>
        <p:nvSpPr>
          <p:cNvPr id="68" name="Rounded Rectangle 67"/>
          <p:cNvSpPr/>
          <p:nvPr/>
        </p:nvSpPr>
        <p:spPr>
          <a:xfrm>
            <a:off x="4155553" y="4406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Deaf</a:t>
            </a:r>
            <a:endParaRPr lang="en-US" sz="1200" dirty="0">
              <a:solidFill>
                <a:schemeClr val="tx1"/>
              </a:solidFill>
            </a:endParaRPr>
          </a:p>
        </p:txBody>
      </p:sp>
      <p:sp>
        <p:nvSpPr>
          <p:cNvPr id="69" name="Rounded Rectangle 68"/>
          <p:cNvSpPr/>
          <p:nvPr/>
        </p:nvSpPr>
        <p:spPr>
          <a:xfrm>
            <a:off x="4038600" y="4787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Traveled to</a:t>
            </a:r>
            <a:endParaRPr lang="en-US" sz="1200" dirty="0">
              <a:solidFill>
                <a:schemeClr val="tx1"/>
              </a:solidFill>
            </a:endParaRPr>
          </a:p>
        </p:txBody>
      </p:sp>
      <p:sp>
        <p:nvSpPr>
          <p:cNvPr id="70" name="Rounded Rectangle 69"/>
          <p:cNvSpPr/>
          <p:nvPr/>
        </p:nvSpPr>
        <p:spPr>
          <a:xfrm>
            <a:off x="4174363" y="5168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Languages</a:t>
            </a:r>
            <a:endParaRPr lang="en-US" sz="1200" dirty="0">
              <a:solidFill>
                <a:schemeClr val="tx1"/>
              </a:solidFill>
            </a:endParaRPr>
          </a:p>
        </p:txBody>
      </p:sp>
      <p:sp>
        <p:nvSpPr>
          <p:cNvPr id="76" name="TextBox 75"/>
          <p:cNvSpPr txBox="1"/>
          <p:nvPr/>
        </p:nvSpPr>
        <p:spPr>
          <a:xfrm>
            <a:off x="5486400" y="856357"/>
            <a:ext cx="3505200" cy="6001643"/>
          </a:xfrm>
          <a:prstGeom prst="rect">
            <a:avLst/>
          </a:prstGeom>
          <a:noFill/>
          <a:effectLst/>
        </p:spPr>
        <p:txBody>
          <a:bodyPr wrap="square" rtlCol="0">
            <a:spAutoFit/>
          </a:bodyPr>
          <a:lstStyle/>
          <a:p>
            <a:r>
              <a:rPr lang="en-US" sz="1500" dirty="0" smtClean="0">
                <a:solidFill>
                  <a:srgbClr val="376092"/>
                </a:solidFill>
              </a:rPr>
              <a:t>Facebook </a:t>
            </a:r>
            <a:r>
              <a:rPr lang="en-US" sz="1500" dirty="0" smtClean="0">
                <a:solidFill>
                  <a:schemeClr val="tx1">
                    <a:lumMod val="75000"/>
                    <a:lumOff val="25000"/>
                  </a:schemeClr>
                </a:solidFill>
              </a:rPr>
              <a:t>has limited search functionality and depth. As a consequence, </a:t>
            </a:r>
            <a:r>
              <a:rPr lang="en-US" sz="1500" dirty="0" smtClean="0">
                <a:solidFill>
                  <a:srgbClr val="376092"/>
                </a:solidFill>
              </a:rPr>
              <a:t>Ark </a:t>
            </a:r>
            <a:r>
              <a:rPr lang="en-US" sz="1500" dirty="0" smtClean="0">
                <a:solidFill>
                  <a:schemeClr val="tx1">
                    <a:lumMod val="75000"/>
                    <a:lumOff val="25000"/>
                  </a:schemeClr>
                </a:solidFill>
              </a:rPr>
              <a:t>has been well received by audiences and investors.</a:t>
            </a:r>
          </a:p>
          <a:p>
            <a:endParaRPr lang="en-US" sz="800" dirty="0" smtClean="0">
              <a:solidFill>
                <a:schemeClr val="tx1">
                  <a:lumMod val="75000"/>
                  <a:lumOff val="25000"/>
                </a:schemeClr>
              </a:solidFill>
            </a:endParaRPr>
          </a:p>
          <a:p>
            <a:r>
              <a:rPr lang="en-US" sz="1500" dirty="0" smtClean="0">
                <a:solidFill>
                  <a:prstClr val="black">
                    <a:lumMod val="75000"/>
                    <a:lumOff val="25000"/>
                  </a:prstClr>
                </a:solidFill>
              </a:rPr>
              <a:t>Yet </a:t>
            </a:r>
            <a:r>
              <a:rPr lang="en-US" sz="1500" dirty="0" smtClean="0">
                <a:solidFill>
                  <a:srgbClr val="376092"/>
                </a:solidFill>
              </a:rPr>
              <a:t>Ark </a:t>
            </a:r>
            <a:r>
              <a:rPr lang="en-US" sz="1500" dirty="0" smtClean="0">
                <a:solidFill>
                  <a:prstClr val="black">
                    <a:lumMod val="75000"/>
                    <a:lumOff val="25000"/>
                  </a:prstClr>
                </a:solidFill>
              </a:rPr>
              <a:t>will always be restricted to the broad qualities it can gather from the </a:t>
            </a:r>
            <a:r>
              <a:rPr lang="en-US" sz="1500" dirty="0" smtClean="0">
                <a:solidFill>
                  <a:srgbClr val="376092"/>
                </a:solidFill>
              </a:rPr>
              <a:t>Facebook </a:t>
            </a:r>
            <a:r>
              <a:rPr lang="en-US" sz="1500" dirty="0" smtClean="0">
                <a:solidFill>
                  <a:prstClr val="black">
                    <a:lumMod val="75000"/>
                    <a:lumOff val="25000"/>
                  </a:prstClr>
                </a:solidFill>
              </a:rPr>
              <a:t>and </a:t>
            </a:r>
            <a:r>
              <a:rPr lang="en-US" sz="1500" dirty="0" smtClean="0">
                <a:solidFill>
                  <a:srgbClr val="376092"/>
                </a:solidFill>
              </a:rPr>
              <a:t>LinkedIn </a:t>
            </a:r>
            <a:r>
              <a:rPr lang="en-US" sz="1500" dirty="0" smtClean="0">
                <a:solidFill>
                  <a:prstClr val="black">
                    <a:lumMod val="75000"/>
                    <a:lumOff val="25000"/>
                  </a:prstClr>
                </a:solidFill>
              </a:rPr>
              <a:t>API. Unlike </a:t>
            </a:r>
            <a:r>
              <a:rPr lang="en-US" sz="1500" dirty="0" smtClean="0">
                <a:solidFill>
                  <a:srgbClr val="376092"/>
                </a:solidFill>
              </a:rPr>
              <a:t>Facebook </a:t>
            </a:r>
            <a:r>
              <a:rPr lang="en-US" sz="1500" dirty="0" smtClean="0">
                <a:solidFill>
                  <a:prstClr val="black">
                    <a:lumMod val="75000"/>
                    <a:lumOff val="25000"/>
                  </a:prstClr>
                </a:solidFill>
              </a:rPr>
              <a:t>or </a:t>
            </a:r>
            <a:r>
              <a:rPr lang="en-US" sz="1500" dirty="0" smtClean="0">
                <a:solidFill>
                  <a:srgbClr val="376092"/>
                </a:solidFill>
              </a:rPr>
              <a:t>Ark</a:t>
            </a:r>
            <a:r>
              <a:rPr lang="en-US" sz="1500" dirty="0" smtClean="0">
                <a:solidFill>
                  <a:prstClr val="black">
                    <a:lumMod val="75000"/>
                    <a:lumOff val="25000"/>
                  </a:prstClr>
                </a:solidFill>
              </a:rPr>
              <a:t>, </a:t>
            </a:r>
            <a:r>
              <a:rPr lang="en-US" sz="1500" dirty="0" err="1" smtClean="0">
                <a:solidFill>
                  <a:srgbClr val="008000"/>
                </a:solidFill>
              </a:rPr>
              <a:t>Tree.st</a:t>
            </a:r>
            <a:r>
              <a:rPr lang="en-US" sz="1500" dirty="0" smtClean="0">
                <a:solidFill>
                  <a:srgbClr val="008000"/>
                </a:solidFill>
              </a:rPr>
              <a:t> </a:t>
            </a:r>
            <a:r>
              <a:rPr lang="en-US" sz="1500" dirty="0" smtClean="0">
                <a:solidFill>
                  <a:prstClr val="black">
                    <a:lumMod val="75000"/>
                    <a:lumOff val="25000"/>
                  </a:prstClr>
                </a:solidFill>
              </a:rPr>
              <a:t>can host countless public communities that provide its members a feature-rich search engine that uses both broad and micro-level qualities. Such functionality could enable:</a:t>
            </a:r>
          </a:p>
          <a:p>
            <a:endParaRPr lang="en-US" sz="800" dirty="0" smtClean="0">
              <a:solidFill>
                <a:prstClr val="black">
                  <a:lumMod val="75000"/>
                  <a:lumOff val="25000"/>
                </a:prstClr>
              </a:solidFill>
            </a:endParaRPr>
          </a:p>
          <a:p>
            <a:r>
              <a:rPr lang="en-US" sz="1500" i="1" dirty="0" smtClean="0">
                <a:solidFill>
                  <a:prstClr val="black">
                    <a:lumMod val="75000"/>
                    <a:lumOff val="25000"/>
                  </a:prstClr>
                </a:solidFill>
              </a:rPr>
              <a:t>All the Latin parents that like sailing to find one another. All the youngsters that play Xbox’s Halo around a block to know one another. All the single gluten-free folks that play an instrument to hold concerts.</a:t>
            </a:r>
          </a:p>
          <a:p>
            <a:endParaRPr lang="en-US" sz="800" dirty="0">
              <a:solidFill>
                <a:prstClr val="black">
                  <a:lumMod val="75000"/>
                  <a:lumOff val="25000"/>
                </a:prstClr>
              </a:solidFill>
            </a:endParaRPr>
          </a:p>
          <a:p>
            <a:r>
              <a:rPr lang="en-US" sz="1500" dirty="0" smtClean="0">
                <a:solidFill>
                  <a:prstClr val="black">
                    <a:lumMod val="75000"/>
                    <a:lumOff val="25000"/>
                  </a:prstClr>
                </a:solidFill>
              </a:rPr>
              <a:t>Because of </a:t>
            </a:r>
            <a:r>
              <a:rPr lang="en-US" sz="1500" dirty="0" err="1" smtClean="0">
                <a:solidFill>
                  <a:srgbClr val="008000"/>
                </a:solidFill>
              </a:rPr>
              <a:t>Tree.st</a:t>
            </a:r>
            <a:r>
              <a:rPr lang="en-US" sz="1500" dirty="0" err="1" smtClean="0">
                <a:solidFill>
                  <a:schemeClr val="tx1">
                    <a:lumMod val="85000"/>
                    <a:lumOff val="15000"/>
                  </a:schemeClr>
                </a:solidFill>
              </a:rPr>
              <a:t>’</a:t>
            </a:r>
            <a:r>
              <a:rPr lang="en-US" sz="1500" dirty="0" err="1" smtClean="0">
                <a:solidFill>
                  <a:prstClr val="black">
                    <a:lumMod val="75000"/>
                    <a:lumOff val="25000"/>
                  </a:prstClr>
                </a:solidFill>
              </a:rPr>
              <a:t>s</a:t>
            </a:r>
            <a:r>
              <a:rPr lang="en-US" sz="1500" dirty="0" smtClean="0">
                <a:solidFill>
                  <a:prstClr val="black">
                    <a:lumMod val="75000"/>
                    <a:lumOff val="25000"/>
                  </a:prstClr>
                </a:solidFill>
              </a:rPr>
              <a:t> </a:t>
            </a:r>
            <a:r>
              <a:rPr lang="en-US" sz="1500" dirty="0" err="1" smtClean="0">
                <a:solidFill>
                  <a:prstClr val="black">
                    <a:lumMod val="75000"/>
                    <a:lumOff val="25000"/>
                  </a:prstClr>
                </a:solidFill>
              </a:rPr>
              <a:t>gamification</a:t>
            </a:r>
            <a:r>
              <a:rPr lang="en-US" sz="1500" dirty="0" smtClean="0">
                <a:solidFill>
                  <a:prstClr val="black">
                    <a:lumMod val="75000"/>
                    <a:lumOff val="25000"/>
                  </a:prstClr>
                </a:solidFill>
              </a:rPr>
              <a:t> functionality our public facing communities will not use an advertisement model, but will rather use a point-based monetization strategy (See Appendix B) where members pay by usage.</a:t>
            </a:r>
            <a:endParaRPr lang="en-US" sz="800" dirty="0" smtClean="0">
              <a:solidFill>
                <a:srgbClr val="008000"/>
              </a:solidFill>
            </a:endParaRPr>
          </a:p>
        </p:txBody>
      </p:sp>
      <p:pic>
        <p:nvPicPr>
          <p:cNvPr id="4" name="Picture 3"/>
          <p:cNvPicPr>
            <a:picLocks noChangeAspect="1"/>
          </p:cNvPicPr>
          <p:nvPr/>
        </p:nvPicPr>
        <p:blipFill>
          <a:blip r:embed="rId3"/>
          <a:stretch>
            <a:fillRect/>
          </a:stretch>
        </p:blipFill>
        <p:spPr>
          <a:xfrm>
            <a:off x="2590800" y="1560987"/>
            <a:ext cx="304800" cy="304800"/>
          </a:xfrm>
          <a:prstGeom prst="rect">
            <a:avLst/>
          </a:prstGeom>
        </p:spPr>
      </p:pic>
      <p:pic>
        <p:nvPicPr>
          <p:cNvPr id="7" name="Picture 6"/>
          <p:cNvPicPr>
            <a:picLocks noChangeAspect="1"/>
          </p:cNvPicPr>
          <p:nvPr/>
        </p:nvPicPr>
        <p:blipFill>
          <a:blip r:embed="rId4"/>
          <a:stretch>
            <a:fillRect/>
          </a:stretch>
        </p:blipFill>
        <p:spPr>
          <a:xfrm>
            <a:off x="2996460" y="1524000"/>
            <a:ext cx="368300" cy="368300"/>
          </a:xfrm>
          <a:prstGeom prst="rect">
            <a:avLst/>
          </a:prstGeom>
        </p:spPr>
      </p:pic>
      <p:pic>
        <p:nvPicPr>
          <p:cNvPr id="18" name="Picture 17"/>
          <p:cNvPicPr>
            <a:picLocks noChangeAspect="1"/>
          </p:cNvPicPr>
          <p:nvPr/>
        </p:nvPicPr>
        <p:blipFill>
          <a:blip r:embed="rId5"/>
          <a:stretch>
            <a:fillRect/>
          </a:stretch>
        </p:blipFill>
        <p:spPr>
          <a:xfrm>
            <a:off x="1143000" y="2628900"/>
            <a:ext cx="406400" cy="406400"/>
          </a:xfrm>
          <a:prstGeom prst="rect">
            <a:avLst/>
          </a:prstGeom>
        </p:spPr>
      </p:pic>
      <p:pic>
        <p:nvPicPr>
          <p:cNvPr id="59" name="Picture 58"/>
          <p:cNvPicPr>
            <a:picLocks noChangeAspect="1"/>
          </p:cNvPicPr>
          <p:nvPr/>
        </p:nvPicPr>
        <p:blipFill>
          <a:blip r:embed="rId5"/>
          <a:stretch>
            <a:fillRect/>
          </a:stretch>
        </p:blipFill>
        <p:spPr>
          <a:xfrm>
            <a:off x="1524000" y="2628900"/>
            <a:ext cx="406400" cy="406400"/>
          </a:xfrm>
          <a:prstGeom prst="rect">
            <a:avLst/>
          </a:prstGeom>
        </p:spPr>
      </p:pic>
      <p:pic>
        <p:nvPicPr>
          <p:cNvPr id="62" name="Picture 61"/>
          <p:cNvPicPr>
            <a:picLocks noChangeAspect="1"/>
          </p:cNvPicPr>
          <p:nvPr/>
        </p:nvPicPr>
        <p:blipFill>
          <a:blip r:embed="rId5"/>
          <a:stretch>
            <a:fillRect/>
          </a:stretch>
        </p:blipFill>
        <p:spPr>
          <a:xfrm>
            <a:off x="1905000" y="2628900"/>
            <a:ext cx="406400" cy="406400"/>
          </a:xfrm>
          <a:prstGeom prst="rect">
            <a:avLst/>
          </a:prstGeom>
        </p:spPr>
      </p:pic>
      <p:pic>
        <p:nvPicPr>
          <p:cNvPr id="66" name="Picture 65"/>
          <p:cNvPicPr>
            <a:picLocks noChangeAspect="1"/>
          </p:cNvPicPr>
          <p:nvPr/>
        </p:nvPicPr>
        <p:blipFill>
          <a:blip r:embed="rId5"/>
          <a:stretch>
            <a:fillRect/>
          </a:stretch>
        </p:blipFill>
        <p:spPr>
          <a:xfrm>
            <a:off x="2362200" y="2628900"/>
            <a:ext cx="406400" cy="406400"/>
          </a:xfrm>
          <a:prstGeom prst="rect">
            <a:avLst/>
          </a:prstGeom>
        </p:spPr>
      </p:pic>
      <p:pic>
        <p:nvPicPr>
          <p:cNvPr id="78" name="Picture 77"/>
          <p:cNvPicPr>
            <a:picLocks noChangeAspect="1"/>
          </p:cNvPicPr>
          <p:nvPr/>
        </p:nvPicPr>
        <p:blipFill>
          <a:blip r:embed="rId5"/>
          <a:stretch>
            <a:fillRect/>
          </a:stretch>
        </p:blipFill>
        <p:spPr>
          <a:xfrm>
            <a:off x="2743200" y="2628900"/>
            <a:ext cx="406400" cy="406400"/>
          </a:xfrm>
          <a:prstGeom prst="rect">
            <a:avLst/>
          </a:prstGeom>
        </p:spPr>
      </p:pic>
      <p:pic>
        <p:nvPicPr>
          <p:cNvPr id="80" name="Picture 79"/>
          <p:cNvPicPr>
            <a:picLocks noChangeAspect="1"/>
          </p:cNvPicPr>
          <p:nvPr/>
        </p:nvPicPr>
        <p:blipFill>
          <a:blip r:embed="rId5"/>
          <a:stretch>
            <a:fillRect/>
          </a:stretch>
        </p:blipFill>
        <p:spPr>
          <a:xfrm>
            <a:off x="3124200" y="2628900"/>
            <a:ext cx="406400" cy="406400"/>
          </a:xfrm>
          <a:prstGeom prst="rect">
            <a:avLst/>
          </a:prstGeom>
        </p:spPr>
      </p:pic>
      <p:pic>
        <p:nvPicPr>
          <p:cNvPr id="81" name="Picture 80"/>
          <p:cNvPicPr>
            <a:picLocks noChangeAspect="1"/>
          </p:cNvPicPr>
          <p:nvPr/>
        </p:nvPicPr>
        <p:blipFill>
          <a:blip r:embed="rId5"/>
          <a:stretch>
            <a:fillRect/>
          </a:stretch>
        </p:blipFill>
        <p:spPr>
          <a:xfrm>
            <a:off x="3581400" y="2628900"/>
            <a:ext cx="406400" cy="406400"/>
          </a:xfrm>
          <a:prstGeom prst="rect">
            <a:avLst/>
          </a:prstGeom>
        </p:spPr>
      </p:pic>
      <p:pic>
        <p:nvPicPr>
          <p:cNvPr id="82" name="Picture 81"/>
          <p:cNvPicPr>
            <a:picLocks noChangeAspect="1"/>
          </p:cNvPicPr>
          <p:nvPr/>
        </p:nvPicPr>
        <p:blipFill>
          <a:blip r:embed="rId5"/>
          <a:stretch>
            <a:fillRect/>
          </a:stretch>
        </p:blipFill>
        <p:spPr>
          <a:xfrm>
            <a:off x="3962400" y="2628900"/>
            <a:ext cx="406400" cy="406400"/>
          </a:xfrm>
          <a:prstGeom prst="rect">
            <a:avLst/>
          </a:prstGeom>
        </p:spPr>
      </p:pic>
      <p:pic>
        <p:nvPicPr>
          <p:cNvPr id="83" name="Picture 82"/>
          <p:cNvPicPr>
            <a:picLocks noChangeAspect="1"/>
          </p:cNvPicPr>
          <p:nvPr/>
        </p:nvPicPr>
        <p:blipFill>
          <a:blip r:embed="rId5"/>
          <a:stretch>
            <a:fillRect/>
          </a:stretch>
        </p:blipFill>
        <p:spPr>
          <a:xfrm>
            <a:off x="4343400" y="2628900"/>
            <a:ext cx="406400" cy="406400"/>
          </a:xfrm>
          <a:prstGeom prst="rect">
            <a:avLst/>
          </a:prstGeom>
        </p:spPr>
      </p:pic>
      <p:pic>
        <p:nvPicPr>
          <p:cNvPr id="84" name="Picture 83"/>
          <p:cNvPicPr>
            <a:picLocks noChangeAspect="1"/>
          </p:cNvPicPr>
          <p:nvPr/>
        </p:nvPicPr>
        <p:blipFill>
          <a:blip r:embed="rId5"/>
          <a:stretch>
            <a:fillRect/>
          </a:stretch>
        </p:blipFill>
        <p:spPr>
          <a:xfrm>
            <a:off x="1346200" y="3035300"/>
            <a:ext cx="406400" cy="406400"/>
          </a:xfrm>
          <a:prstGeom prst="rect">
            <a:avLst/>
          </a:prstGeom>
        </p:spPr>
      </p:pic>
      <p:pic>
        <p:nvPicPr>
          <p:cNvPr id="85" name="Picture 84"/>
          <p:cNvPicPr>
            <a:picLocks noChangeAspect="1"/>
          </p:cNvPicPr>
          <p:nvPr/>
        </p:nvPicPr>
        <p:blipFill>
          <a:blip r:embed="rId5"/>
          <a:stretch>
            <a:fillRect/>
          </a:stretch>
        </p:blipFill>
        <p:spPr>
          <a:xfrm>
            <a:off x="1727200" y="3035300"/>
            <a:ext cx="406400" cy="406400"/>
          </a:xfrm>
          <a:prstGeom prst="rect">
            <a:avLst/>
          </a:prstGeom>
        </p:spPr>
      </p:pic>
      <p:pic>
        <p:nvPicPr>
          <p:cNvPr id="86" name="Picture 85"/>
          <p:cNvPicPr>
            <a:picLocks noChangeAspect="1"/>
          </p:cNvPicPr>
          <p:nvPr/>
        </p:nvPicPr>
        <p:blipFill>
          <a:blip r:embed="rId5"/>
          <a:stretch>
            <a:fillRect/>
          </a:stretch>
        </p:blipFill>
        <p:spPr>
          <a:xfrm>
            <a:off x="2108200" y="3035300"/>
            <a:ext cx="406400" cy="406400"/>
          </a:xfrm>
          <a:prstGeom prst="rect">
            <a:avLst/>
          </a:prstGeom>
        </p:spPr>
      </p:pic>
      <p:pic>
        <p:nvPicPr>
          <p:cNvPr id="87" name="Picture 86"/>
          <p:cNvPicPr>
            <a:picLocks noChangeAspect="1"/>
          </p:cNvPicPr>
          <p:nvPr/>
        </p:nvPicPr>
        <p:blipFill>
          <a:blip r:embed="rId5"/>
          <a:stretch>
            <a:fillRect/>
          </a:stretch>
        </p:blipFill>
        <p:spPr>
          <a:xfrm>
            <a:off x="2565400" y="3035300"/>
            <a:ext cx="406400" cy="406400"/>
          </a:xfrm>
          <a:prstGeom prst="rect">
            <a:avLst/>
          </a:prstGeom>
        </p:spPr>
      </p:pic>
      <p:pic>
        <p:nvPicPr>
          <p:cNvPr id="89" name="Picture 88"/>
          <p:cNvPicPr>
            <a:picLocks noChangeAspect="1"/>
          </p:cNvPicPr>
          <p:nvPr/>
        </p:nvPicPr>
        <p:blipFill>
          <a:blip r:embed="rId5"/>
          <a:stretch>
            <a:fillRect/>
          </a:stretch>
        </p:blipFill>
        <p:spPr>
          <a:xfrm>
            <a:off x="2946400" y="3035300"/>
            <a:ext cx="406400" cy="406400"/>
          </a:xfrm>
          <a:prstGeom prst="rect">
            <a:avLst/>
          </a:prstGeom>
        </p:spPr>
      </p:pic>
      <p:pic>
        <p:nvPicPr>
          <p:cNvPr id="90" name="Picture 89"/>
          <p:cNvPicPr>
            <a:picLocks noChangeAspect="1"/>
          </p:cNvPicPr>
          <p:nvPr/>
        </p:nvPicPr>
        <p:blipFill>
          <a:blip r:embed="rId5"/>
          <a:stretch>
            <a:fillRect/>
          </a:stretch>
        </p:blipFill>
        <p:spPr>
          <a:xfrm>
            <a:off x="3327400" y="3035300"/>
            <a:ext cx="406400" cy="406400"/>
          </a:xfrm>
          <a:prstGeom prst="rect">
            <a:avLst/>
          </a:prstGeom>
        </p:spPr>
      </p:pic>
      <p:pic>
        <p:nvPicPr>
          <p:cNvPr id="91" name="Picture 90"/>
          <p:cNvPicPr>
            <a:picLocks noChangeAspect="1"/>
          </p:cNvPicPr>
          <p:nvPr/>
        </p:nvPicPr>
        <p:blipFill>
          <a:blip r:embed="rId5"/>
          <a:stretch>
            <a:fillRect/>
          </a:stretch>
        </p:blipFill>
        <p:spPr>
          <a:xfrm>
            <a:off x="3784600" y="3035300"/>
            <a:ext cx="406400" cy="406400"/>
          </a:xfrm>
          <a:prstGeom prst="rect">
            <a:avLst/>
          </a:prstGeom>
        </p:spPr>
      </p:pic>
      <p:pic>
        <p:nvPicPr>
          <p:cNvPr id="92" name="Picture 91"/>
          <p:cNvPicPr>
            <a:picLocks noChangeAspect="1"/>
          </p:cNvPicPr>
          <p:nvPr/>
        </p:nvPicPr>
        <p:blipFill>
          <a:blip r:embed="rId5"/>
          <a:stretch>
            <a:fillRect/>
          </a:stretch>
        </p:blipFill>
        <p:spPr>
          <a:xfrm>
            <a:off x="4165600" y="3035300"/>
            <a:ext cx="406400" cy="406400"/>
          </a:xfrm>
          <a:prstGeom prst="rect">
            <a:avLst/>
          </a:prstGeom>
        </p:spPr>
      </p:pic>
      <p:pic>
        <p:nvPicPr>
          <p:cNvPr id="93" name="Picture 92"/>
          <p:cNvPicPr>
            <a:picLocks noChangeAspect="1"/>
          </p:cNvPicPr>
          <p:nvPr/>
        </p:nvPicPr>
        <p:blipFill>
          <a:blip r:embed="rId5"/>
          <a:stretch>
            <a:fillRect/>
          </a:stretch>
        </p:blipFill>
        <p:spPr>
          <a:xfrm>
            <a:off x="4546600" y="3035300"/>
            <a:ext cx="406400" cy="406400"/>
          </a:xfrm>
          <a:prstGeom prst="rect">
            <a:avLst/>
          </a:prstGeom>
        </p:spPr>
      </p:pic>
      <p:pic>
        <p:nvPicPr>
          <p:cNvPr id="94" name="Picture 93"/>
          <p:cNvPicPr>
            <a:picLocks noChangeAspect="1"/>
          </p:cNvPicPr>
          <p:nvPr/>
        </p:nvPicPr>
        <p:blipFill>
          <a:blip r:embed="rId5"/>
          <a:stretch>
            <a:fillRect/>
          </a:stretch>
        </p:blipFill>
        <p:spPr>
          <a:xfrm>
            <a:off x="1066800" y="3390900"/>
            <a:ext cx="406400" cy="406400"/>
          </a:xfrm>
          <a:prstGeom prst="rect">
            <a:avLst/>
          </a:prstGeom>
        </p:spPr>
      </p:pic>
      <p:pic>
        <p:nvPicPr>
          <p:cNvPr id="95" name="Picture 94"/>
          <p:cNvPicPr>
            <a:picLocks noChangeAspect="1"/>
          </p:cNvPicPr>
          <p:nvPr/>
        </p:nvPicPr>
        <p:blipFill>
          <a:blip r:embed="rId5"/>
          <a:stretch>
            <a:fillRect/>
          </a:stretch>
        </p:blipFill>
        <p:spPr>
          <a:xfrm>
            <a:off x="1447800" y="3390900"/>
            <a:ext cx="406400" cy="406400"/>
          </a:xfrm>
          <a:prstGeom prst="rect">
            <a:avLst/>
          </a:prstGeom>
        </p:spPr>
      </p:pic>
      <p:pic>
        <p:nvPicPr>
          <p:cNvPr id="96" name="Picture 95"/>
          <p:cNvPicPr>
            <a:picLocks noChangeAspect="1"/>
          </p:cNvPicPr>
          <p:nvPr/>
        </p:nvPicPr>
        <p:blipFill>
          <a:blip r:embed="rId5"/>
          <a:stretch>
            <a:fillRect/>
          </a:stretch>
        </p:blipFill>
        <p:spPr>
          <a:xfrm>
            <a:off x="1828800" y="3390900"/>
            <a:ext cx="406400" cy="406400"/>
          </a:xfrm>
          <a:prstGeom prst="rect">
            <a:avLst/>
          </a:prstGeom>
        </p:spPr>
      </p:pic>
      <p:pic>
        <p:nvPicPr>
          <p:cNvPr id="97" name="Picture 96"/>
          <p:cNvPicPr>
            <a:picLocks noChangeAspect="1"/>
          </p:cNvPicPr>
          <p:nvPr/>
        </p:nvPicPr>
        <p:blipFill>
          <a:blip r:embed="rId5"/>
          <a:stretch>
            <a:fillRect/>
          </a:stretch>
        </p:blipFill>
        <p:spPr>
          <a:xfrm>
            <a:off x="2286000" y="3390900"/>
            <a:ext cx="406400" cy="406400"/>
          </a:xfrm>
          <a:prstGeom prst="rect">
            <a:avLst/>
          </a:prstGeom>
        </p:spPr>
      </p:pic>
      <p:pic>
        <p:nvPicPr>
          <p:cNvPr id="98" name="Picture 97"/>
          <p:cNvPicPr>
            <a:picLocks noChangeAspect="1"/>
          </p:cNvPicPr>
          <p:nvPr/>
        </p:nvPicPr>
        <p:blipFill>
          <a:blip r:embed="rId5"/>
          <a:stretch>
            <a:fillRect/>
          </a:stretch>
        </p:blipFill>
        <p:spPr>
          <a:xfrm>
            <a:off x="2667000" y="3390900"/>
            <a:ext cx="406400" cy="406400"/>
          </a:xfrm>
          <a:prstGeom prst="rect">
            <a:avLst/>
          </a:prstGeom>
        </p:spPr>
      </p:pic>
      <p:pic>
        <p:nvPicPr>
          <p:cNvPr id="99" name="Picture 98"/>
          <p:cNvPicPr>
            <a:picLocks noChangeAspect="1"/>
          </p:cNvPicPr>
          <p:nvPr/>
        </p:nvPicPr>
        <p:blipFill>
          <a:blip r:embed="rId5"/>
          <a:stretch>
            <a:fillRect/>
          </a:stretch>
        </p:blipFill>
        <p:spPr>
          <a:xfrm>
            <a:off x="3048000" y="3390900"/>
            <a:ext cx="406400" cy="406400"/>
          </a:xfrm>
          <a:prstGeom prst="rect">
            <a:avLst/>
          </a:prstGeom>
        </p:spPr>
      </p:pic>
      <p:pic>
        <p:nvPicPr>
          <p:cNvPr id="100" name="Picture 99"/>
          <p:cNvPicPr>
            <a:picLocks noChangeAspect="1"/>
          </p:cNvPicPr>
          <p:nvPr/>
        </p:nvPicPr>
        <p:blipFill>
          <a:blip r:embed="rId5"/>
          <a:stretch>
            <a:fillRect/>
          </a:stretch>
        </p:blipFill>
        <p:spPr>
          <a:xfrm>
            <a:off x="3505200" y="3390900"/>
            <a:ext cx="406400" cy="406400"/>
          </a:xfrm>
          <a:prstGeom prst="rect">
            <a:avLst/>
          </a:prstGeom>
        </p:spPr>
      </p:pic>
      <p:pic>
        <p:nvPicPr>
          <p:cNvPr id="101" name="Picture 100"/>
          <p:cNvPicPr>
            <a:picLocks noChangeAspect="1"/>
          </p:cNvPicPr>
          <p:nvPr/>
        </p:nvPicPr>
        <p:blipFill>
          <a:blip r:embed="rId5"/>
          <a:stretch>
            <a:fillRect/>
          </a:stretch>
        </p:blipFill>
        <p:spPr>
          <a:xfrm>
            <a:off x="3886200" y="3390900"/>
            <a:ext cx="406400" cy="406400"/>
          </a:xfrm>
          <a:prstGeom prst="rect">
            <a:avLst/>
          </a:prstGeom>
        </p:spPr>
      </p:pic>
      <p:pic>
        <p:nvPicPr>
          <p:cNvPr id="102" name="Picture 101"/>
          <p:cNvPicPr>
            <a:picLocks noChangeAspect="1"/>
          </p:cNvPicPr>
          <p:nvPr/>
        </p:nvPicPr>
        <p:blipFill>
          <a:blip r:embed="rId5"/>
          <a:stretch>
            <a:fillRect/>
          </a:stretch>
        </p:blipFill>
        <p:spPr>
          <a:xfrm>
            <a:off x="4267200" y="3390900"/>
            <a:ext cx="406400" cy="406400"/>
          </a:xfrm>
          <a:prstGeom prst="rect">
            <a:avLst/>
          </a:prstGeom>
        </p:spPr>
      </p:pic>
      <p:sp>
        <p:nvSpPr>
          <p:cNvPr id="166" name="Up Arrow 165"/>
          <p:cNvSpPr/>
          <p:nvPr/>
        </p:nvSpPr>
        <p:spPr>
          <a:xfrm>
            <a:off x="76199" y="2044700"/>
            <a:ext cx="609600" cy="9144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500" dirty="0">
              <a:effectLst>
                <a:outerShdw blurRad="50800" dist="38100" dir="2700000" algn="tl" rotWithShape="0">
                  <a:schemeClr val="tx1">
                    <a:lumMod val="95000"/>
                    <a:lumOff val="5000"/>
                    <a:alpha val="43000"/>
                  </a:schemeClr>
                </a:outerShdw>
              </a:effectLst>
            </a:endParaRPr>
          </a:p>
        </p:txBody>
      </p:sp>
      <p:sp>
        <p:nvSpPr>
          <p:cNvPr id="167" name="Up Arrow 166"/>
          <p:cNvSpPr/>
          <p:nvPr/>
        </p:nvSpPr>
        <p:spPr>
          <a:xfrm rot="10800000">
            <a:off x="76199" y="3035300"/>
            <a:ext cx="609600" cy="3200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Limitless Search </a:t>
            </a:r>
            <a:r>
              <a:rPr lang="en-US" sz="1500" dirty="0">
                <a:effectLst>
                  <a:outerShdw blurRad="50800" dist="38100" dir="2700000" algn="tl" rotWithShape="0">
                    <a:schemeClr val="tx1">
                      <a:lumMod val="95000"/>
                      <a:lumOff val="5000"/>
                      <a:alpha val="43000"/>
                    </a:schemeClr>
                  </a:outerShdw>
                </a:effectLst>
              </a:rPr>
              <a:t>O</a:t>
            </a:r>
            <a:r>
              <a:rPr lang="en-US" sz="1500" dirty="0" smtClean="0">
                <a:effectLst>
                  <a:outerShdw blurRad="50800" dist="38100" dir="2700000" algn="tl" rotWithShape="0">
                    <a:schemeClr val="tx1">
                      <a:lumMod val="95000"/>
                      <a:lumOff val="5000"/>
                      <a:alpha val="43000"/>
                    </a:schemeClr>
                  </a:outerShdw>
                </a:effectLst>
              </a:rPr>
              <a:t>ptions</a:t>
            </a:r>
            <a:endParaRPr lang="en-US" sz="1500" dirty="0">
              <a:effectLst>
                <a:outerShdw blurRad="50800" dist="38100" dir="2700000" algn="tl" rotWithShape="0">
                  <a:schemeClr val="tx1">
                    <a:lumMod val="95000"/>
                    <a:lumOff val="5000"/>
                    <a:alpha val="43000"/>
                  </a:schemeClr>
                </a:outerShdw>
              </a:effectLst>
            </a:endParaRPr>
          </a:p>
        </p:txBody>
      </p:sp>
      <p:sp>
        <p:nvSpPr>
          <p:cNvPr id="168" name="Rounded Rectangle 167"/>
          <p:cNvSpPr/>
          <p:nvPr/>
        </p:nvSpPr>
        <p:spPr>
          <a:xfrm>
            <a:off x="1057282" y="55681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Artistic</a:t>
            </a:r>
            <a:endParaRPr lang="en-US" sz="1200" dirty="0">
              <a:solidFill>
                <a:schemeClr val="tx1"/>
              </a:solidFill>
            </a:endParaRPr>
          </a:p>
        </p:txBody>
      </p:sp>
      <p:sp>
        <p:nvSpPr>
          <p:cNvPr id="169" name="Rounded Rectangle 168"/>
          <p:cNvSpPr/>
          <p:nvPr/>
        </p:nvSpPr>
        <p:spPr>
          <a:xfrm>
            <a:off x="4114800" y="5549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Skills</a:t>
            </a:r>
            <a:endParaRPr lang="en-US" sz="1200" dirty="0">
              <a:solidFill>
                <a:schemeClr val="tx1"/>
              </a:solidFill>
            </a:endParaRPr>
          </a:p>
        </p:txBody>
      </p:sp>
      <p:sp>
        <p:nvSpPr>
          <p:cNvPr id="170" name="Rounded Rectangle 169"/>
          <p:cNvSpPr/>
          <p:nvPr/>
        </p:nvSpPr>
        <p:spPr>
          <a:xfrm>
            <a:off x="4191000" y="5930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Religion</a:t>
            </a:r>
            <a:endParaRPr lang="en-US" sz="1200" dirty="0">
              <a:solidFill>
                <a:schemeClr val="tx1"/>
              </a:solidFill>
            </a:endParaRPr>
          </a:p>
        </p:txBody>
      </p:sp>
      <p:sp>
        <p:nvSpPr>
          <p:cNvPr id="171" name="Rounded Rectangle 170"/>
          <p:cNvSpPr/>
          <p:nvPr/>
        </p:nvSpPr>
        <p:spPr>
          <a:xfrm>
            <a:off x="990600" y="5930900"/>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Gamer</a:t>
            </a:r>
            <a:endParaRPr lang="en-US" sz="1200" dirty="0">
              <a:solidFill>
                <a:schemeClr val="tx1"/>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
        <p:nvSpPr>
          <p:cNvPr id="88" name="Rectangle 87"/>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Competitive Edge (Consumer Networks)</a:t>
            </a:r>
          </a:p>
        </p:txBody>
      </p:sp>
      <p:pic>
        <p:nvPicPr>
          <p:cNvPr id="105" name="Picture 2" descr="http://tree.st/d/assets/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
        <p:nvSpPr>
          <p:cNvPr id="106" name="Rounded Rectangle 105"/>
          <p:cNvSpPr/>
          <p:nvPr/>
        </p:nvSpPr>
        <p:spPr>
          <a:xfrm>
            <a:off x="304800" y="1066800"/>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7" name="Rounded Rectangle 106"/>
          <p:cNvSpPr/>
          <p:nvPr/>
        </p:nvSpPr>
        <p:spPr>
          <a:xfrm>
            <a:off x="304800" y="1295400"/>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8" name="TextBox 107"/>
          <p:cNvSpPr txBox="1"/>
          <p:nvPr/>
        </p:nvSpPr>
        <p:spPr>
          <a:xfrm>
            <a:off x="228600" y="771136"/>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109" name="TextBox 108"/>
          <p:cNvSpPr txBox="1"/>
          <p:nvPr/>
        </p:nvSpPr>
        <p:spPr>
          <a:xfrm>
            <a:off x="762350" y="1026458"/>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110" name="TextBox 109"/>
          <p:cNvSpPr txBox="1"/>
          <p:nvPr/>
        </p:nvSpPr>
        <p:spPr>
          <a:xfrm>
            <a:off x="762000" y="1255058"/>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spTree>
    <p:extLst>
      <p:ext uri="{BB962C8B-B14F-4D97-AF65-F5344CB8AC3E}">
        <p14:creationId xmlns:p14="http://schemas.microsoft.com/office/powerpoint/2010/main" val="776492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anim calcmode="lin" valueType="num">
                                      <p:cBhvr>
                                        <p:cTn id="8" dur="1000" fill="hold"/>
                                        <p:tgtEl>
                                          <p:spTgt spid="164"/>
                                        </p:tgtEl>
                                        <p:attrNameLst>
                                          <p:attrName>ppt_x</p:attrName>
                                        </p:attrNameLst>
                                      </p:cBhvr>
                                      <p:tavLst>
                                        <p:tav tm="0">
                                          <p:val>
                                            <p:strVal val="#ppt_x"/>
                                          </p:val>
                                        </p:tav>
                                        <p:tav tm="100000">
                                          <p:val>
                                            <p:strVal val="#ppt_x"/>
                                          </p:val>
                                        </p:tav>
                                      </p:tavLst>
                                    </p:anim>
                                    <p:anim calcmode="lin" valueType="num">
                                      <p:cBhvr>
                                        <p:cTn id="9" dur="1000" fill="hold"/>
                                        <p:tgtEl>
                                          <p:spTgt spid="16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anim calcmode="lin" valueType="num">
                                      <p:cBhvr>
                                        <p:cTn id="13" dur="1000" fill="hold"/>
                                        <p:tgtEl>
                                          <p:spTgt spid="165"/>
                                        </p:tgtEl>
                                        <p:attrNameLst>
                                          <p:attrName>ppt_x</p:attrName>
                                        </p:attrNameLst>
                                      </p:cBhvr>
                                      <p:tavLst>
                                        <p:tav tm="0">
                                          <p:val>
                                            <p:strVal val="#ppt_x"/>
                                          </p:val>
                                        </p:tav>
                                        <p:tav tm="100000">
                                          <p:val>
                                            <p:strVal val="#ppt_x"/>
                                          </p:val>
                                        </p:tav>
                                      </p:tavLst>
                                    </p:anim>
                                    <p:anim calcmode="lin" valueType="num">
                                      <p:cBhvr>
                                        <p:cTn id="14"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utoUpdateAnimBg="0"/>
      <p:bldP spid="164"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33600" y="4971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447800" y="3330967"/>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47800" y="2949967"/>
            <a:ext cx="2743200" cy="3810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 SLOAN</a:t>
            </a:r>
          </a:p>
        </p:txBody>
      </p:sp>
      <p:sp>
        <p:nvSpPr>
          <p:cNvPr id="21" name="Rectangle 20"/>
          <p:cNvSpPr/>
          <p:nvPr/>
        </p:nvSpPr>
        <p:spPr>
          <a:xfrm>
            <a:off x="2133600" y="4725904"/>
            <a:ext cx="2743200" cy="5334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ENTREPRENEURSHIP &amp; INNOVATION TRACK</a:t>
            </a:r>
          </a:p>
        </p:txBody>
      </p:sp>
      <p:sp>
        <p:nvSpPr>
          <p:cNvPr id="3" name="Rectangle 2"/>
          <p:cNvSpPr/>
          <p:nvPr/>
        </p:nvSpPr>
        <p:spPr>
          <a:xfrm>
            <a:off x="1600200" y="3311857"/>
            <a:ext cx="2514600" cy="915635"/>
          </a:xfrm>
          <a:prstGeom prst="rect">
            <a:avLst/>
          </a:prstGeom>
        </p:spPr>
        <p:txBody>
          <a:bodyPr wrap="square">
            <a:spAutoFit/>
          </a:bodyPr>
          <a:lstStyle/>
          <a:p>
            <a:pPr>
              <a:lnSpc>
                <a:spcPct val="120000"/>
              </a:lnSpc>
            </a:pPr>
            <a:r>
              <a:rPr lang="en-US" sz="1500" b="1" dirty="0" smtClean="0">
                <a:solidFill>
                  <a:schemeClr val="bg1"/>
                </a:solidFill>
              </a:rPr>
              <a:t>40% of school in 2 weeks</a:t>
            </a:r>
          </a:p>
          <a:p>
            <a:pPr>
              <a:lnSpc>
                <a:spcPct val="120000"/>
              </a:lnSpc>
            </a:pPr>
            <a:r>
              <a:rPr lang="en-US" sz="1500" b="1" dirty="0" smtClean="0">
                <a:solidFill>
                  <a:schemeClr val="bg1"/>
                </a:solidFill>
              </a:rPr>
              <a:t>45 unique qualities</a:t>
            </a:r>
          </a:p>
          <a:p>
            <a:pPr>
              <a:lnSpc>
                <a:spcPct val="120000"/>
              </a:lnSpc>
            </a:pPr>
            <a:r>
              <a:rPr lang="en-US" sz="1500" b="1" dirty="0" smtClean="0">
                <a:solidFill>
                  <a:schemeClr val="bg1"/>
                </a:solidFill>
              </a:rPr>
              <a:t>20+ “Smart Groups”</a:t>
            </a:r>
            <a:endParaRPr lang="en-US" sz="1500" b="1" dirty="0">
              <a:solidFill>
                <a:schemeClr val="bg1"/>
              </a:solidFill>
            </a:endParaRPr>
          </a:p>
        </p:txBody>
      </p:sp>
      <p:sp>
        <p:nvSpPr>
          <p:cNvPr id="30" name="TextBox 29"/>
          <p:cNvSpPr txBox="1"/>
          <p:nvPr/>
        </p:nvSpPr>
        <p:spPr>
          <a:xfrm>
            <a:off x="4267200" y="2980507"/>
            <a:ext cx="4343400" cy="1569660"/>
          </a:xfrm>
          <a:prstGeom prst="rect">
            <a:avLst/>
          </a:prstGeom>
          <a:noFill/>
        </p:spPr>
        <p:txBody>
          <a:bodyPr wrap="square" rtlCol="0">
            <a:spAutoFit/>
          </a:bodyPr>
          <a:lstStyle/>
          <a:p>
            <a:r>
              <a:rPr lang="en-US" sz="1200" dirty="0" smtClean="0">
                <a:solidFill>
                  <a:schemeClr val="tx1">
                    <a:lumMod val="85000"/>
                    <a:lumOff val="15000"/>
                  </a:schemeClr>
                </a:solidFill>
              </a:rPr>
              <a:t>In the first two weeks on Fall 2012 40% of all current MIT Sloan students joined the MIT Sloan </a:t>
            </a:r>
            <a:r>
              <a:rPr lang="en-US" sz="1200" dirty="0" err="1" smtClean="0">
                <a:solidFill>
                  <a:schemeClr val="tx1">
                    <a:lumMod val="85000"/>
                    <a:lumOff val="15000"/>
                  </a:schemeClr>
                </a:solidFill>
              </a:rPr>
              <a:t>Tree.st</a:t>
            </a:r>
            <a:r>
              <a:rPr lang="en-US" sz="1200" dirty="0">
                <a:solidFill>
                  <a:schemeClr val="tx1">
                    <a:lumMod val="85000"/>
                    <a:lumOff val="15000"/>
                  </a:schemeClr>
                </a:solidFill>
              </a:rPr>
              <a:t> </a:t>
            </a:r>
            <a:r>
              <a:rPr lang="en-US" sz="1200" dirty="0" smtClean="0">
                <a:solidFill>
                  <a:schemeClr val="tx1">
                    <a:lumMod val="85000"/>
                    <a:lumOff val="15000"/>
                  </a:schemeClr>
                </a:solidFill>
              </a:rPr>
              <a:t>community. Each was characterize with 45 unique qualities. The MIT Sloan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became the one and only place where MIT Sloan students could easily discover others. For example: all the female, gluten-free, ex-consultants living in Central Square connected with one another. Tool created enough attention to create a news article in school newsletter</a:t>
            </a:r>
            <a:endParaRPr lang="en-US" sz="1200" dirty="0">
              <a:solidFill>
                <a:schemeClr val="tx1">
                  <a:lumMod val="85000"/>
                  <a:lumOff val="15000"/>
                </a:schemeClr>
              </a:solidFill>
            </a:endParaRPr>
          </a:p>
        </p:txBody>
      </p:sp>
      <p:sp>
        <p:nvSpPr>
          <p:cNvPr id="31" name="Rectangle 30"/>
          <p:cNvSpPr/>
          <p:nvPr/>
        </p:nvSpPr>
        <p:spPr>
          <a:xfrm>
            <a:off x="2286000" y="5235967"/>
            <a:ext cx="2514600" cy="1469633"/>
          </a:xfrm>
          <a:prstGeom prst="rect">
            <a:avLst/>
          </a:prstGeom>
        </p:spPr>
        <p:txBody>
          <a:bodyPr wrap="square">
            <a:spAutoFit/>
          </a:bodyPr>
          <a:lstStyle/>
          <a:p>
            <a:pPr>
              <a:lnSpc>
                <a:spcPct val="120000"/>
              </a:lnSpc>
            </a:pPr>
            <a:r>
              <a:rPr lang="en-US" sz="1500" b="1" dirty="0" smtClean="0">
                <a:solidFill>
                  <a:schemeClr val="bg1"/>
                </a:solidFill>
              </a:rPr>
              <a:t>58 unique qualities</a:t>
            </a:r>
          </a:p>
          <a:p>
            <a:pPr>
              <a:lnSpc>
                <a:spcPct val="120000"/>
              </a:lnSpc>
            </a:pPr>
            <a:r>
              <a:rPr lang="en-US" sz="1500" b="1" dirty="0" smtClean="0">
                <a:solidFill>
                  <a:schemeClr val="bg1"/>
                </a:solidFill>
              </a:rPr>
              <a:t>Grouped by industry</a:t>
            </a:r>
          </a:p>
          <a:p>
            <a:pPr>
              <a:lnSpc>
                <a:spcPct val="120000"/>
              </a:lnSpc>
            </a:pPr>
            <a:r>
              <a:rPr lang="en-US" sz="1500" b="1" dirty="0" smtClean="0">
                <a:solidFill>
                  <a:schemeClr val="bg1"/>
                </a:solidFill>
              </a:rPr>
              <a:t>Contacted by Peter Thiel’s Foundation</a:t>
            </a:r>
          </a:p>
          <a:p>
            <a:pPr>
              <a:lnSpc>
                <a:spcPct val="120000"/>
              </a:lnSpc>
            </a:pPr>
            <a:endParaRPr lang="en-US" sz="1500" b="1" dirty="0" smtClean="0">
              <a:solidFill>
                <a:schemeClr val="bg1"/>
              </a:solidFill>
            </a:endParaRPr>
          </a:p>
        </p:txBody>
      </p:sp>
      <p:sp>
        <p:nvSpPr>
          <p:cNvPr id="34" name="Rectangle 33"/>
          <p:cNvSpPr/>
          <p:nvPr/>
        </p:nvSpPr>
        <p:spPr>
          <a:xfrm>
            <a:off x="685800" y="1349767"/>
            <a:ext cx="2743200" cy="3048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a:t>
            </a:r>
          </a:p>
        </p:txBody>
      </p:sp>
      <p:sp>
        <p:nvSpPr>
          <p:cNvPr id="36" name="Rectangle 35"/>
          <p:cNvSpPr/>
          <p:nvPr/>
        </p:nvSpPr>
        <p:spPr>
          <a:xfrm>
            <a:off x="685800" y="1654567"/>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1636202"/>
            <a:ext cx="2514600" cy="915635"/>
          </a:xfrm>
          <a:prstGeom prst="rect">
            <a:avLst/>
          </a:prstGeom>
        </p:spPr>
        <p:txBody>
          <a:bodyPr wrap="square">
            <a:spAutoFit/>
          </a:bodyPr>
          <a:lstStyle/>
          <a:p>
            <a:pPr>
              <a:lnSpc>
                <a:spcPct val="120000"/>
              </a:lnSpc>
            </a:pPr>
            <a:r>
              <a:rPr lang="en-US" sz="1500" b="1" dirty="0" smtClean="0">
                <a:solidFill>
                  <a:schemeClr val="bg1"/>
                </a:solidFill>
              </a:rPr>
              <a:t>10% of MIT graduates</a:t>
            </a:r>
          </a:p>
          <a:p>
            <a:pPr>
              <a:lnSpc>
                <a:spcPct val="120000"/>
              </a:lnSpc>
            </a:pPr>
            <a:r>
              <a:rPr lang="en-US" sz="1500" b="1" dirty="0" smtClean="0">
                <a:solidFill>
                  <a:schemeClr val="bg1"/>
                </a:solidFill>
              </a:rPr>
              <a:t>Inter-departmental comm.</a:t>
            </a:r>
          </a:p>
          <a:p>
            <a:pPr>
              <a:lnSpc>
                <a:spcPct val="120000"/>
              </a:lnSpc>
            </a:pPr>
            <a:r>
              <a:rPr lang="en-US" sz="1500" b="1" dirty="0" smtClean="0">
                <a:solidFill>
                  <a:schemeClr val="bg1"/>
                </a:solidFill>
              </a:rPr>
              <a:t>Improved student life</a:t>
            </a:r>
          </a:p>
        </p:txBody>
      </p:sp>
      <p:sp>
        <p:nvSpPr>
          <p:cNvPr id="39" name="TextBox 38"/>
          <p:cNvSpPr txBox="1"/>
          <p:nvPr/>
        </p:nvSpPr>
        <p:spPr>
          <a:xfrm>
            <a:off x="381000" y="855837"/>
            <a:ext cx="8534400" cy="323165"/>
          </a:xfrm>
          <a:prstGeom prst="rect">
            <a:avLst/>
          </a:prstGeom>
          <a:noFill/>
          <a:effectLst/>
        </p:spPr>
        <p:txBody>
          <a:bodyPr wrap="square" rtlCol="0">
            <a:spAutoFit/>
          </a:bodyPr>
          <a:lstStyle/>
          <a:p>
            <a:pPr algn="ctr"/>
            <a:r>
              <a:rPr lang="en-US" sz="1500" dirty="0" smtClean="0">
                <a:solidFill>
                  <a:srgbClr val="262626"/>
                </a:solidFill>
              </a:rPr>
              <a:t>We validated </a:t>
            </a:r>
            <a:r>
              <a:rPr lang="en-US" sz="1500" dirty="0" err="1" smtClean="0">
                <a:solidFill>
                  <a:srgbClr val="008000"/>
                </a:solidFill>
              </a:rPr>
              <a:t>Tree.st</a:t>
            </a:r>
            <a:r>
              <a:rPr lang="en-US" sz="1500" dirty="0" smtClean="0">
                <a:solidFill>
                  <a:schemeClr val="tx1">
                    <a:lumMod val="85000"/>
                    <a:lumOff val="15000"/>
                  </a:schemeClr>
                </a:solidFill>
              </a:rPr>
              <a:t> at MIT with 700+ students by creating three nested communities</a:t>
            </a:r>
            <a:endParaRPr lang="en-US" sz="1500" dirty="0">
              <a:solidFill>
                <a:schemeClr val="tx1">
                  <a:lumMod val="85000"/>
                  <a:lumOff val="15000"/>
                </a:schemeClr>
              </a:solidFill>
            </a:endParaRPr>
          </a:p>
        </p:txBody>
      </p:sp>
      <p:sp>
        <p:nvSpPr>
          <p:cNvPr id="40" name="TextBox 39"/>
          <p:cNvSpPr txBox="1"/>
          <p:nvPr/>
        </p:nvSpPr>
        <p:spPr>
          <a:xfrm>
            <a:off x="4953000" y="4668575"/>
            <a:ext cx="3962400" cy="1938992"/>
          </a:xfrm>
          <a:prstGeom prst="rect">
            <a:avLst/>
          </a:prstGeom>
          <a:noFill/>
        </p:spPr>
        <p:txBody>
          <a:bodyPr wrap="square" rtlCol="0">
            <a:spAutoFit/>
          </a:bodyPr>
          <a:lstStyle/>
          <a:p>
            <a:r>
              <a:rPr lang="en-US" sz="1200" dirty="0" smtClean="0">
                <a:solidFill>
                  <a:schemeClr val="tx1">
                    <a:lumMod val="85000"/>
                    <a:lumOff val="15000"/>
                  </a:schemeClr>
                </a:solidFill>
              </a:rPr>
              <a:t>Prof. Edward Roberts saw value in the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create diverse entrepreneurial teams for the Entrepreneurship Track. MIT Sloan Entrepreneurs grouped themselves before school started by industry, geographical region, and goals of interest. This allowed the innovators to begin communicating with one another before classes began</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Soon we were contacted by Peter Thiel’s (founder PayPal) Foundation to setup a similar community for their mentor mentee network</a:t>
            </a:r>
            <a:endParaRPr lang="en-US" sz="1200" dirty="0">
              <a:solidFill>
                <a:schemeClr val="tx1">
                  <a:lumMod val="85000"/>
                  <a:lumOff val="15000"/>
                </a:schemeClr>
              </a:solidFill>
            </a:endParaRPr>
          </a:p>
        </p:txBody>
      </p:sp>
      <p:sp>
        <p:nvSpPr>
          <p:cNvPr id="41" name="TextBox 40"/>
          <p:cNvSpPr txBox="1"/>
          <p:nvPr/>
        </p:nvSpPr>
        <p:spPr>
          <a:xfrm>
            <a:off x="3657600" y="1349767"/>
            <a:ext cx="4343400" cy="1508105"/>
          </a:xfrm>
          <a:prstGeom prst="rect">
            <a:avLst/>
          </a:prstGeom>
          <a:noFill/>
        </p:spPr>
        <p:txBody>
          <a:bodyPr wrap="square" rtlCol="0">
            <a:spAutoFit/>
          </a:bodyPr>
          <a:lstStyle/>
          <a:p>
            <a:r>
              <a:rPr lang="en-US" sz="1200" dirty="0" smtClean="0">
                <a:solidFill>
                  <a:schemeClr val="tx1">
                    <a:lumMod val="85000"/>
                    <a:lumOff val="15000"/>
                  </a:schemeClr>
                </a:solidFill>
              </a:rPr>
              <a:t>Currently 10% of MIT graduates use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find each one another based on a number of unique qualities never before gathered – including “shoe size”</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Potential inter-departmental collaborations led to a meeting with Dean of Graduate Students and the Dean of Student Life to potentially institutionalize the MIT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in the coming years</a:t>
            </a:r>
            <a:endParaRPr lang="en-US" sz="1200" dirty="0">
              <a:solidFill>
                <a:schemeClr val="tx1">
                  <a:lumMod val="85000"/>
                  <a:lumOff val="15000"/>
                </a:schemeClr>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9</a:t>
            </a:fld>
            <a:endParaRPr lang="en-US"/>
          </a:p>
        </p:txBody>
      </p:sp>
      <p:sp>
        <p:nvSpPr>
          <p:cNvPr id="24" name="Rectangle 23"/>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Validation Case Study (MIT)</a:t>
            </a:r>
          </a:p>
        </p:txBody>
      </p:sp>
      <p:pic>
        <p:nvPicPr>
          <p:cNvPr id="27"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45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4248</TotalTime>
  <Words>2568</Words>
  <Application>Microsoft Macintosh PowerPoint</Application>
  <PresentationFormat>On-screen Show (4:3)</PresentationFormat>
  <Paragraphs>317</Paragraphs>
  <Slides>17</Slides>
  <Notes>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Tree.st</dc:title>
  <dc:creator>Omid</dc:creator>
  <cp:lastModifiedBy>Lucy Zhao</cp:lastModifiedBy>
  <cp:revision>448</cp:revision>
  <cp:lastPrinted>2012-11-18T03:59:53Z</cp:lastPrinted>
  <dcterms:created xsi:type="dcterms:W3CDTF">2006-08-16T00:00:00Z</dcterms:created>
  <dcterms:modified xsi:type="dcterms:W3CDTF">2012-12-07T15:48:21Z</dcterms:modified>
</cp:coreProperties>
</file>